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24" r:id="rId1"/>
  </p:sldMasterIdLst>
  <p:notesMasterIdLst>
    <p:notesMasterId r:id="rId27"/>
  </p:notesMasterIdLst>
  <p:sldIdLst>
    <p:sldId id="256" r:id="rId2"/>
    <p:sldId id="298" r:id="rId3"/>
    <p:sldId id="297" r:id="rId4"/>
    <p:sldId id="257" r:id="rId5"/>
    <p:sldId id="286" r:id="rId6"/>
    <p:sldId id="260" r:id="rId7"/>
    <p:sldId id="275" r:id="rId8"/>
    <p:sldId id="290" r:id="rId9"/>
    <p:sldId id="261" r:id="rId10"/>
    <p:sldId id="262" r:id="rId11"/>
    <p:sldId id="263" r:id="rId12"/>
    <p:sldId id="291" r:id="rId13"/>
    <p:sldId id="276" r:id="rId14"/>
    <p:sldId id="295" r:id="rId15"/>
    <p:sldId id="265" r:id="rId16"/>
    <p:sldId id="279" r:id="rId17"/>
    <p:sldId id="280" r:id="rId18"/>
    <p:sldId id="278" r:id="rId19"/>
    <p:sldId id="296" r:id="rId20"/>
    <p:sldId id="292" r:id="rId21"/>
    <p:sldId id="293" r:id="rId22"/>
    <p:sldId id="268" r:id="rId23"/>
    <p:sldId id="282" r:id="rId24"/>
    <p:sldId id="283" r:id="rId25"/>
    <p:sldId id="29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CRYKN9P/FfmhIWdb3uUHDxB/5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1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56" autoAdjust="0"/>
    <p:restoredTop sz="94249" autoAdjust="0"/>
  </p:normalViewPr>
  <p:slideViewPr>
    <p:cSldViewPr snapToGrid="0">
      <p:cViewPr varScale="1">
        <p:scale>
          <a:sx n="69" d="100"/>
          <a:sy n="69" d="100"/>
        </p:scale>
        <p:origin x="84" y="780"/>
      </p:cViewPr>
      <p:guideLst/>
    </p:cSldViewPr>
  </p:slideViewPr>
  <p:outlineViewPr>
    <p:cViewPr>
      <p:scale>
        <a:sx n="33" d="100"/>
        <a:sy n="33" d="100"/>
      </p:scale>
      <p:origin x="0" y="-37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A8172-79FC-49B1-BC6C-B7DAB8CF1F44}" type="doc">
      <dgm:prSet loTypeId="urn:microsoft.com/office/officeart/2005/8/layout/StepDownProcess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26A8C16-A03A-49E6-AE31-762F78EF1DD5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pPr algn="ctr"/>
          <a:r>
            <a:rPr lang="en-US" dirty="0"/>
            <a:t>Deterministic Model</a:t>
          </a:r>
        </a:p>
      </dgm:t>
    </dgm:pt>
    <dgm:pt modelId="{4BCCA84A-2DE1-4E58-A67E-EE765CF9C606}" type="parTrans" cxnId="{6FE2520A-8E9A-4004-B9A9-00BD81198018}">
      <dgm:prSet/>
      <dgm:spPr/>
      <dgm:t>
        <a:bodyPr/>
        <a:lstStyle/>
        <a:p>
          <a:pPr algn="ctr"/>
          <a:endParaRPr lang="en-US"/>
        </a:p>
      </dgm:t>
    </dgm:pt>
    <dgm:pt modelId="{6CA89280-5A7F-4F29-91AE-21890909C3D5}" type="sibTrans" cxnId="{6FE2520A-8E9A-4004-B9A9-00BD81198018}">
      <dgm:prSet/>
      <dgm:spPr/>
      <dgm:t>
        <a:bodyPr/>
        <a:lstStyle/>
        <a:p>
          <a:pPr algn="ctr"/>
          <a:endParaRPr lang="en-US"/>
        </a:p>
      </dgm:t>
    </dgm:pt>
    <dgm:pt modelId="{BB7D5B2E-E787-498E-85D6-82C6D6484746}">
      <dgm:prSet phldrT="[Text]"/>
      <dgm:spPr/>
      <dgm:t>
        <a:bodyPr/>
        <a:lstStyle/>
        <a:p>
          <a:pPr algn="ctr"/>
          <a:endParaRPr lang="en-US" dirty="0"/>
        </a:p>
      </dgm:t>
    </dgm:pt>
    <dgm:pt modelId="{040616D5-44BD-4BE9-A4A1-853275A70E37}" type="parTrans" cxnId="{F5FBCB04-C1DA-4393-9FF9-01B679F3F02B}">
      <dgm:prSet/>
      <dgm:spPr/>
      <dgm:t>
        <a:bodyPr/>
        <a:lstStyle/>
        <a:p>
          <a:pPr algn="ctr"/>
          <a:endParaRPr lang="en-US"/>
        </a:p>
      </dgm:t>
    </dgm:pt>
    <dgm:pt modelId="{70E77051-AEE0-4F10-9A08-FDF47619094B}" type="sibTrans" cxnId="{F5FBCB04-C1DA-4393-9FF9-01B679F3F02B}">
      <dgm:prSet/>
      <dgm:spPr/>
      <dgm:t>
        <a:bodyPr/>
        <a:lstStyle/>
        <a:p>
          <a:pPr algn="ctr"/>
          <a:endParaRPr lang="en-US"/>
        </a:p>
      </dgm:t>
    </dgm:pt>
    <dgm:pt modelId="{26CA6038-7FC2-4B1C-9D9A-433A903AB270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/>
            <a:t>Deterministic with</a:t>
          </a:r>
        </a:p>
        <a:p>
          <a:pPr algn="ctr"/>
          <a:r>
            <a:rPr lang="en-US" dirty="0"/>
            <a:t>Demography</a:t>
          </a:r>
        </a:p>
      </dgm:t>
    </dgm:pt>
    <dgm:pt modelId="{51296D0A-406A-4434-BB25-664BADBBDC04}" type="parTrans" cxnId="{FB285DCD-CB46-46F8-8896-042555F7488F}">
      <dgm:prSet/>
      <dgm:spPr/>
      <dgm:t>
        <a:bodyPr/>
        <a:lstStyle/>
        <a:p>
          <a:pPr algn="ctr"/>
          <a:endParaRPr lang="en-US"/>
        </a:p>
      </dgm:t>
    </dgm:pt>
    <dgm:pt modelId="{1F876CD1-B695-4DE6-B581-54A530E9FA31}" type="sibTrans" cxnId="{FB285DCD-CB46-46F8-8896-042555F7488F}">
      <dgm:prSet/>
      <dgm:spPr/>
      <dgm:t>
        <a:bodyPr/>
        <a:lstStyle/>
        <a:p>
          <a:pPr algn="ctr"/>
          <a:endParaRPr lang="en-US"/>
        </a:p>
      </dgm:t>
    </dgm:pt>
    <dgm:pt modelId="{D574C85D-F367-478A-9D6E-C067E2CF0AE6}">
      <dgm:prSet phldrT="[Text]"/>
      <dgm:spPr>
        <a:solidFill>
          <a:srgbClr val="7030A0"/>
        </a:solidFill>
      </dgm:spPr>
      <dgm:t>
        <a:bodyPr/>
        <a:lstStyle/>
        <a:p>
          <a:pPr algn="ctr"/>
          <a:r>
            <a:rPr lang="en-US" dirty="0"/>
            <a:t>Stochastic with Demography</a:t>
          </a:r>
        </a:p>
      </dgm:t>
    </dgm:pt>
    <dgm:pt modelId="{700B3989-39E9-4841-A0EA-52056395FB38}" type="parTrans" cxnId="{8CF3E813-4F95-4C71-869F-4FA6D38EA1D4}">
      <dgm:prSet/>
      <dgm:spPr/>
      <dgm:t>
        <a:bodyPr/>
        <a:lstStyle/>
        <a:p>
          <a:pPr algn="ctr"/>
          <a:endParaRPr lang="en-US"/>
        </a:p>
      </dgm:t>
    </dgm:pt>
    <dgm:pt modelId="{688998BB-F438-4BE0-9982-5C3FBEA1CFB7}" type="sibTrans" cxnId="{8CF3E813-4F95-4C71-869F-4FA6D38EA1D4}">
      <dgm:prSet/>
      <dgm:spPr/>
      <dgm:t>
        <a:bodyPr/>
        <a:lstStyle/>
        <a:p>
          <a:pPr algn="ctr"/>
          <a:endParaRPr lang="en-US"/>
        </a:p>
      </dgm:t>
    </dgm:pt>
    <dgm:pt modelId="{EC738E09-DCDA-4188-9E7E-9CEA36AC251F}" type="pres">
      <dgm:prSet presAssocID="{733A8172-79FC-49B1-BC6C-B7DAB8CF1F44}" presName="rootnode" presStyleCnt="0">
        <dgm:presLayoutVars>
          <dgm:chMax/>
          <dgm:chPref/>
          <dgm:dir/>
          <dgm:animLvl val="lvl"/>
        </dgm:presLayoutVars>
      </dgm:prSet>
      <dgm:spPr/>
    </dgm:pt>
    <dgm:pt modelId="{E04BB23B-60CB-4763-A8BB-1701529B1E5D}" type="pres">
      <dgm:prSet presAssocID="{026A8C16-A03A-49E6-AE31-762F78EF1DD5}" presName="composite" presStyleCnt="0"/>
      <dgm:spPr/>
    </dgm:pt>
    <dgm:pt modelId="{1D5C6906-1DF5-4277-882C-AC10A9BE23A4}" type="pres">
      <dgm:prSet presAssocID="{026A8C16-A03A-49E6-AE31-762F78EF1DD5}" presName="bentUpArrow1" presStyleLbl="alignImgPlace1" presStyleIdx="0" presStyleCnt="2"/>
      <dgm:spPr>
        <a:solidFill>
          <a:schemeClr val="tx2"/>
        </a:solidFill>
      </dgm:spPr>
    </dgm:pt>
    <dgm:pt modelId="{12F23735-4D3D-447B-B93D-E19AE5630C7B}" type="pres">
      <dgm:prSet presAssocID="{026A8C16-A03A-49E6-AE31-762F78EF1DD5}" presName="ParentText" presStyleLbl="node1" presStyleIdx="0" presStyleCnt="3" custScaleX="164690">
        <dgm:presLayoutVars>
          <dgm:chMax val="1"/>
          <dgm:chPref val="1"/>
          <dgm:bulletEnabled val="1"/>
        </dgm:presLayoutVars>
      </dgm:prSet>
      <dgm:spPr/>
    </dgm:pt>
    <dgm:pt modelId="{0424906D-A10E-4551-89FA-4F43E1C9D3EB}" type="pres">
      <dgm:prSet presAssocID="{026A8C16-A03A-49E6-AE31-762F78EF1DD5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5EDDC6A4-B6AA-4A0B-8097-34EBC526DA52}" type="pres">
      <dgm:prSet presAssocID="{6CA89280-5A7F-4F29-91AE-21890909C3D5}" presName="sibTrans" presStyleCnt="0"/>
      <dgm:spPr/>
    </dgm:pt>
    <dgm:pt modelId="{F28B9856-AC59-4E53-8838-48DD391DCB89}" type="pres">
      <dgm:prSet presAssocID="{26CA6038-7FC2-4B1C-9D9A-433A903AB270}" presName="composite" presStyleCnt="0"/>
      <dgm:spPr/>
    </dgm:pt>
    <dgm:pt modelId="{DFD0AA03-DF5D-45C4-BCB7-C886776A9136}" type="pres">
      <dgm:prSet presAssocID="{26CA6038-7FC2-4B1C-9D9A-433A903AB270}" presName="bentUpArrow1" presStyleLbl="alignImgPlace1" presStyleIdx="1" presStyleCnt="2"/>
      <dgm:spPr>
        <a:solidFill>
          <a:schemeClr val="tx2"/>
        </a:solidFill>
      </dgm:spPr>
    </dgm:pt>
    <dgm:pt modelId="{22E5DAD7-EF42-4B52-B4A8-3A02CE7F3B09}" type="pres">
      <dgm:prSet presAssocID="{26CA6038-7FC2-4B1C-9D9A-433A903AB270}" presName="ParentText" presStyleLbl="node1" presStyleIdx="1" presStyleCnt="3" custScaleX="160542">
        <dgm:presLayoutVars>
          <dgm:chMax val="1"/>
          <dgm:chPref val="1"/>
          <dgm:bulletEnabled val="1"/>
        </dgm:presLayoutVars>
      </dgm:prSet>
      <dgm:spPr/>
    </dgm:pt>
    <dgm:pt modelId="{07282CD3-05AA-4973-881A-3879ABAAB704}" type="pres">
      <dgm:prSet presAssocID="{26CA6038-7FC2-4B1C-9D9A-433A903AB27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4DC474F-36E8-4041-88E3-6E68F0E46A78}" type="pres">
      <dgm:prSet presAssocID="{1F876CD1-B695-4DE6-B581-54A530E9FA31}" presName="sibTrans" presStyleCnt="0"/>
      <dgm:spPr/>
    </dgm:pt>
    <dgm:pt modelId="{885B1D28-6CC4-4E9D-9175-765AD97D9775}" type="pres">
      <dgm:prSet presAssocID="{D574C85D-F367-478A-9D6E-C067E2CF0AE6}" presName="composite" presStyleCnt="0"/>
      <dgm:spPr/>
    </dgm:pt>
    <dgm:pt modelId="{1BDFEDCF-E9D8-4053-B8CA-883896AB9F50}" type="pres">
      <dgm:prSet presAssocID="{D574C85D-F367-478A-9D6E-C067E2CF0AE6}" presName="ParentText" presStyleLbl="node1" presStyleIdx="2" presStyleCnt="3" custScaleX="153805">
        <dgm:presLayoutVars>
          <dgm:chMax val="1"/>
          <dgm:chPref val="1"/>
          <dgm:bulletEnabled val="1"/>
        </dgm:presLayoutVars>
      </dgm:prSet>
      <dgm:spPr/>
    </dgm:pt>
  </dgm:ptLst>
  <dgm:cxnLst>
    <dgm:cxn modelId="{F5FBCB04-C1DA-4393-9FF9-01B679F3F02B}" srcId="{026A8C16-A03A-49E6-AE31-762F78EF1DD5}" destId="{BB7D5B2E-E787-498E-85D6-82C6D6484746}" srcOrd="0" destOrd="0" parTransId="{040616D5-44BD-4BE9-A4A1-853275A70E37}" sibTransId="{70E77051-AEE0-4F10-9A08-FDF47619094B}"/>
    <dgm:cxn modelId="{A7755206-39DE-4978-A997-12114A879840}" type="presOf" srcId="{026A8C16-A03A-49E6-AE31-762F78EF1DD5}" destId="{12F23735-4D3D-447B-B93D-E19AE5630C7B}" srcOrd="0" destOrd="0" presId="urn:microsoft.com/office/officeart/2005/8/layout/StepDownProcess"/>
    <dgm:cxn modelId="{6FE2520A-8E9A-4004-B9A9-00BD81198018}" srcId="{733A8172-79FC-49B1-BC6C-B7DAB8CF1F44}" destId="{026A8C16-A03A-49E6-AE31-762F78EF1DD5}" srcOrd="0" destOrd="0" parTransId="{4BCCA84A-2DE1-4E58-A67E-EE765CF9C606}" sibTransId="{6CA89280-5A7F-4F29-91AE-21890909C3D5}"/>
    <dgm:cxn modelId="{8CF3E813-4F95-4C71-869F-4FA6D38EA1D4}" srcId="{733A8172-79FC-49B1-BC6C-B7DAB8CF1F44}" destId="{D574C85D-F367-478A-9D6E-C067E2CF0AE6}" srcOrd="2" destOrd="0" parTransId="{700B3989-39E9-4841-A0EA-52056395FB38}" sibTransId="{688998BB-F438-4BE0-9982-5C3FBEA1CFB7}"/>
    <dgm:cxn modelId="{1E25EA31-165A-4E26-A5EA-DCD445A38009}" type="presOf" srcId="{733A8172-79FC-49B1-BC6C-B7DAB8CF1F44}" destId="{EC738E09-DCDA-4188-9E7E-9CEA36AC251F}" srcOrd="0" destOrd="0" presId="urn:microsoft.com/office/officeart/2005/8/layout/StepDownProcess"/>
    <dgm:cxn modelId="{46782053-0FE4-4216-803D-EA49A2378B95}" type="presOf" srcId="{BB7D5B2E-E787-498E-85D6-82C6D6484746}" destId="{0424906D-A10E-4551-89FA-4F43E1C9D3EB}" srcOrd="0" destOrd="0" presId="urn:microsoft.com/office/officeart/2005/8/layout/StepDownProcess"/>
    <dgm:cxn modelId="{5BD61F96-69EA-47E4-97A7-D4B67AFE5F0A}" type="presOf" srcId="{26CA6038-7FC2-4B1C-9D9A-433A903AB270}" destId="{22E5DAD7-EF42-4B52-B4A8-3A02CE7F3B09}" srcOrd="0" destOrd="0" presId="urn:microsoft.com/office/officeart/2005/8/layout/StepDownProcess"/>
    <dgm:cxn modelId="{FB285DCD-CB46-46F8-8896-042555F7488F}" srcId="{733A8172-79FC-49B1-BC6C-B7DAB8CF1F44}" destId="{26CA6038-7FC2-4B1C-9D9A-433A903AB270}" srcOrd="1" destOrd="0" parTransId="{51296D0A-406A-4434-BB25-664BADBBDC04}" sibTransId="{1F876CD1-B695-4DE6-B581-54A530E9FA31}"/>
    <dgm:cxn modelId="{EE2A86E2-E61F-48E8-B287-33AED83B1C8F}" type="presOf" srcId="{D574C85D-F367-478A-9D6E-C067E2CF0AE6}" destId="{1BDFEDCF-E9D8-4053-B8CA-883896AB9F50}" srcOrd="0" destOrd="0" presId="urn:microsoft.com/office/officeart/2005/8/layout/StepDownProcess"/>
    <dgm:cxn modelId="{EBAB357B-EEA9-48B9-A64D-C7A1C739E765}" type="presParOf" srcId="{EC738E09-DCDA-4188-9E7E-9CEA36AC251F}" destId="{E04BB23B-60CB-4763-A8BB-1701529B1E5D}" srcOrd="0" destOrd="0" presId="urn:microsoft.com/office/officeart/2005/8/layout/StepDownProcess"/>
    <dgm:cxn modelId="{3CE6DF22-90A4-417F-9A08-EC366CB0938B}" type="presParOf" srcId="{E04BB23B-60CB-4763-A8BB-1701529B1E5D}" destId="{1D5C6906-1DF5-4277-882C-AC10A9BE23A4}" srcOrd="0" destOrd="0" presId="urn:microsoft.com/office/officeart/2005/8/layout/StepDownProcess"/>
    <dgm:cxn modelId="{40C63EA0-C2F4-4D4F-99F8-49D010AC655D}" type="presParOf" srcId="{E04BB23B-60CB-4763-A8BB-1701529B1E5D}" destId="{12F23735-4D3D-447B-B93D-E19AE5630C7B}" srcOrd="1" destOrd="0" presId="urn:microsoft.com/office/officeart/2005/8/layout/StepDownProcess"/>
    <dgm:cxn modelId="{D74B276F-4516-42AA-A4EF-51C9BF5A1084}" type="presParOf" srcId="{E04BB23B-60CB-4763-A8BB-1701529B1E5D}" destId="{0424906D-A10E-4551-89FA-4F43E1C9D3EB}" srcOrd="2" destOrd="0" presId="urn:microsoft.com/office/officeart/2005/8/layout/StepDownProcess"/>
    <dgm:cxn modelId="{7AB4CB2E-9104-4219-A244-D3D536FF6DA0}" type="presParOf" srcId="{EC738E09-DCDA-4188-9E7E-9CEA36AC251F}" destId="{5EDDC6A4-B6AA-4A0B-8097-34EBC526DA52}" srcOrd="1" destOrd="0" presId="urn:microsoft.com/office/officeart/2005/8/layout/StepDownProcess"/>
    <dgm:cxn modelId="{46A237A0-D886-4654-BF9D-4A9810781F78}" type="presParOf" srcId="{EC738E09-DCDA-4188-9E7E-9CEA36AC251F}" destId="{F28B9856-AC59-4E53-8838-48DD391DCB89}" srcOrd="2" destOrd="0" presId="urn:microsoft.com/office/officeart/2005/8/layout/StepDownProcess"/>
    <dgm:cxn modelId="{5324178D-EB55-4198-9CC1-AD6D55615CFD}" type="presParOf" srcId="{F28B9856-AC59-4E53-8838-48DD391DCB89}" destId="{DFD0AA03-DF5D-45C4-BCB7-C886776A9136}" srcOrd="0" destOrd="0" presId="urn:microsoft.com/office/officeart/2005/8/layout/StepDownProcess"/>
    <dgm:cxn modelId="{944ACB3D-436B-4E6A-8736-03BF9FAA84E8}" type="presParOf" srcId="{F28B9856-AC59-4E53-8838-48DD391DCB89}" destId="{22E5DAD7-EF42-4B52-B4A8-3A02CE7F3B09}" srcOrd="1" destOrd="0" presId="urn:microsoft.com/office/officeart/2005/8/layout/StepDownProcess"/>
    <dgm:cxn modelId="{B1308E23-DAF4-4CFD-8002-181809B94418}" type="presParOf" srcId="{F28B9856-AC59-4E53-8838-48DD391DCB89}" destId="{07282CD3-05AA-4973-881A-3879ABAAB704}" srcOrd="2" destOrd="0" presId="urn:microsoft.com/office/officeart/2005/8/layout/StepDownProcess"/>
    <dgm:cxn modelId="{C53C4F37-8418-4607-97CF-19C3775F6FA2}" type="presParOf" srcId="{EC738E09-DCDA-4188-9E7E-9CEA36AC251F}" destId="{44DC474F-36E8-4041-88E3-6E68F0E46A78}" srcOrd="3" destOrd="0" presId="urn:microsoft.com/office/officeart/2005/8/layout/StepDownProcess"/>
    <dgm:cxn modelId="{6A8B3DBD-838A-44CF-ADB6-B6EA189A5578}" type="presParOf" srcId="{EC738E09-DCDA-4188-9E7E-9CEA36AC251F}" destId="{885B1D28-6CC4-4E9D-9175-765AD97D9775}" srcOrd="4" destOrd="0" presId="urn:microsoft.com/office/officeart/2005/8/layout/StepDownProcess"/>
    <dgm:cxn modelId="{9CC2A68E-D898-486C-8276-4E1E16003A63}" type="presParOf" srcId="{885B1D28-6CC4-4E9D-9175-765AD97D9775}" destId="{1BDFEDCF-E9D8-4053-B8CA-883896AB9F5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C6906-1DF5-4277-882C-AC10A9BE23A4}">
      <dsp:nvSpPr>
        <dsp:cNvPr id="0" name=""/>
        <dsp:cNvSpPr/>
      </dsp:nvSpPr>
      <dsp:spPr>
        <a:xfrm rot="5400000">
          <a:off x="3378510" y="1434318"/>
          <a:ext cx="1268531" cy="144417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2F23735-4D3D-447B-B93D-E19AE5630C7B}">
      <dsp:nvSpPr>
        <dsp:cNvPr id="0" name=""/>
        <dsp:cNvSpPr/>
      </dsp:nvSpPr>
      <dsp:spPr>
        <a:xfrm>
          <a:off x="2351712" y="28126"/>
          <a:ext cx="3516888" cy="1494752"/>
        </a:xfrm>
        <a:prstGeom prst="roundRect">
          <a:avLst>
            <a:gd name="adj" fmla="val 16670"/>
          </a:avLst>
        </a:prstGeom>
        <a:solidFill>
          <a:schemeClr val="tx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Deterministic Model</a:t>
          </a:r>
        </a:p>
      </dsp:txBody>
      <dsp:txXfrm>
        <a:off x="2424693" y="101107"/>
        <a:ext cx="3370926" cy="1348790"/>
      </dsp:txXfrm>
    </dsp:sp>
    <dsp:sp modelId="{0424906D-A10E-4551-89FA-4F43E1C9D3EB}">
      <dsp:nvSpPr>
        <dsp:cNvPr id="0" name=""/>
        <dsp:cNvSpPr/>
      </dsp:nvSpPr>
      <dsp:spPr>
        <a:xfrm>
          <a:off x="5177886" y="170685"/>
          <a:ext cx="1553129" cy="120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</dsp:txBody>
      <dsp:txXfrm>
        <a:off x="5177886" y="170685"/>
        <a:ext cx="1553129" cy="1208124"/>
      </dsp:txXfrm>
    </dsp:sp>
    <dsp:sp modelId="{DFD0AA03-DF5D-45C4-BCB7-C886776A9136}">
      <dsp:nvSpPr>
        <dsp:cNvPr id="0" name=""/>
        <dsp:cNvSpPr/>
      </dsp:nvSpPr>
      <dsp:spPr>
        <a:xfrm rot="5400000">
          <a:off x="5436286" y="3113418"/>
          <a:ext cx="1268531" cy="144417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2E5DAD7-EF42-4B52-B4A8-3A02CE7F3B09}">
      <dsp:nvSpPr>
        <dsp:cNvPr id="0" name=""/>
        <dsp:cNvSpPr/>
      </dsp:nvSpPr>
      <dsp:spPr>
        <a:xfrm>
          <a:off x="4453778" y="1707226"/>
          <a:ext cx="3428309" cy="1494752"/>
        </a:xfrm>
        <a:prstGeom prst="roundRect">
          <a:avLst>
            <a:gd name="adj" fmla="val 16670"/>
          </a:avLst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Deterministic with</a:t>
          </a: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Demography</a:t>
          </a:r>
        </a:p>
      </dsp:txBody>
      <dsp:txXfrm>
        <a:off x="4526759" y="1780207"/>
        <a:ext cx="3282347" cy="1348790"/>
      </dsp:txXfrm>
    </dsp:sp>
    <dsp:sp modelId="{07282CD3-05AA-4973-881A-3879ABAAB704}">
      <dsp:nvSpPr>
        <dsp:cNvPr id="0" name=""/>
        <dsp:cNvSpPr/>
      </dsp:nvSpPr>
      <dsp:spPr>
        <a:xfrm>
          <a:off x="7235662" y="1849785"/>
          <a:ext cx="1553129" cy="120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FEDCF-E9D8-4053-B8CA-883896AB9F50}">
      <dsp:nvSpPr>
        <dsp:cNvPr id="0" name=""/>
        <dsp:cNvSpPr/>
      </dsp:nvSpPr>
      <dsp:spPr>
        <a:xfrm>
          <a:off x="6555844" y="3386327"/>
          <a:ext cx="3284443" cy="1494752"/>
        </a:xfrm>
        <a:prstGeom prst="roundRect">
          <a:avLst>
            <a:gd name="adj" fmla="val 16670"/>
          </a:avLst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Stochastic with Demography</a:t>
          </a:r>
        </a:p>
      </dsp:txBody>
      <dsp:txXfrm>
        <a:off x="6628825" y="3459308"/>
        <a:ext cx="3138481" cy="13487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061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ece454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aece4544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3562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355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3571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9c6c8c56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d9c6c8c56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52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754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51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400589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21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022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126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18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1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7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84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8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4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51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68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54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50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84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2.png"/><Relationship Id="rId7" Type="http://schemas.openxmlformats.org/officeDocument/2006/relationships/image" Target="../media/image23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0" Type="http://schemas.openxmlformats.org/officeDocument/2006/relationships/image" Target="../media/image7.png"/><Relationship Id="rId4" Type="http://schemas.openxmlformats.org/officeDocument/2006/relationships/image" Target="../media/image311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8.png"/><Relationship Id="rId5" Type="http://schemas.openxmlformats.org/officeDocument/2006/relationships/image" Target="../media/image300.png"/><Relationship Id="rId10" Type="http://schemas.openxmlformats.org/officeDocument/2006/relationships/image" Target="../media/image7.png"/><Relationship Id="rId4" Type="http://schemas.openxmlformats.org/officeDocument/2006/relationships/image" Target="../media/image290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epirecip.es/epicookbook/chapters/sir-stochastic-discretestate-discretetime/pyth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python.com/book/chapter-8-scipy/additional-examples/the-sir-epidemic-mode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6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213300" y="2415245"/>
            <a:ext cx="117654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strike="noStrike" cap="none" dirty="0">
                <a:solidFill>
                  <a:srgbClr val="D8E2F3"/>
                </a:solidFill>
                <a:latin typeface="Calibri"/>
                <a:ea typeface="Calibri"/>
                <a:cs typeface="Calibri"/>
                <a:sym typeface="Calibri"/>
              </a:rPr>
              <a:t>SIR Model for Pandemics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strike="noStrike" cap="none" dirty="0">
                <a:solidFill>
                  <a:srgbClr val="D8E2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i="0" strike="noStrike" cap="none" dirty="0">
                <a:solidFill>
                  <a:srgbClr val="D8E2F3"/>
                </a:solidFill>
                <a:latin typeface="Calibri"/>
                <a:ea typeface="Calibri"/>
                <a:cs typeface="Calibri"/>
                <a:sym typeface="Calibri"/>
              </a:rPr>
              <a:t>Group 4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>
            <a:spLocks noGrp="1"/>
          </p:cNvSpPr>
          <p:nvPr>
            <p:ph type="title"/>
          </p:nvPr>
        </p:nvSpPr>
        <p:spPr>
          <a:xfrm>
            <a:off x="838200" y="14566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dirty="0"/>
              <a:t>What Else Can Affect the Model’s Prediction?</a:t>
            </a:r>
            <a:endParaRPr sz="44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203A5D6-D2E9-4BFB-A265-B707F46F1DDE}"/>
              </a:ext>
            </a:extLst>
          </p:cNvPr>
          <p:cNvSpPr/>
          <p:nvPr/>
        </p:nvSpPr>
        <p:spPr>
          <a:xfrm>
            <a:off x="1274691" y="1470701"/>
            <a:ext cx="2040729" cy="1670032"/>
          </a:xfrm>
          <a:prstGeom prst="ellipse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Demography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6657A5-6EE4-47C2-9773-55AFB8B56D7B}"/>
              </a:ext>
            </a:extLst>
          </p:cNvPr>
          <p:cNvSpPr/>
          <p:nvPr/>
        </p:nvSpPr>
        <p:spPr>
          <a:xfrm>
            <a:off x="5890749" y="4702637"/>
            <a:ext cx="2072521" cy="1859608"/>
          </a:xfrm>
          <a:prstGeom prst="ellipse">
            <a:avLst/>
          </a:prstGeom>
          <a:solidFill>
            <a:srgbClr val="92D050">
              <a:alpha val="8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Quarantine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A399EC-34FC-4621-AACE-56BF024B2499}"/>
              </a:ext>
            </a:extLst>
          </p:cNvPr>
          <p:cNvSpPr/>
          <p:nvPr/>
        </p:nvSpPr>
        <p:spPr>
          <a:xfrm>
            <a:off x="3315420" y="2904392"/>
            <a:ext cx="2703639" cy="1988344"/>
          </a:xfrm>
          <a:prstGeom prst="ellipse">
            <a:avLst/>
          </a:prstGeom>
          <a:solidFill>
            <a:srgbClr val="0070C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Vaccination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D7990C0-D9AC-4CE4-82FF-34186B1059D4}"/>
              </a:ext>
            </a:extLst>
          </p:cNvPr>
          <p:cNvSpPr/>
          <p:nvPr/>
        </p:nvSpPr>
        <p:spPr>
          <a:xfrm>
            <a:off x="5779085" y="1403475"/>
            <a:ext cx="1469440" cy="1737258"/>
          </a:xfrm>
          <a:prstGeom prst="ellipse">
            <a:avLst/>
          </a:prstGeom>
          <a:solidFill>
            <a:srgbClr val="00B05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Culture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4CC1DB5-9453-4E29-95BB-E483022863D1}"/>
              </a:ext>
            </a:extLst>
          </p:cNvPr>
          <p:cNvSpPr/>
          <p:nvPr/>
        </p:nvSpPr>
        <p:spPr>
          <a:xfrm>
            <a:off x="9392574" y="4101483"/>
            <a:ext cx="1766657" cy="2610856"/>
          </a:xfrm>
          <a:prstGeom prst="ellipse">
            <a:avLst/>
          </a:prstGeom>
          <a:solidFill>
            <a:schemeClr val="accent3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Mutations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7B695FC-64B2-4B89-9A0B-2E38811140A0}"/>
              </a:ext>
            </a:extLst>
          </p:cNvPr>
          <p:cNvSpPr/>
          <p:nvPr/>
        </p:nvSpPr>
        <p:spPr>
          <a:xfrm>
            <a:off x="7031115" y="3140733"/>
            <a:ext cx="2522460" cy="1325563"/>
          </a:xfrm>
          <a:prstGeom prst="ellipse">
            <a:avLst/>
          </a:prstGeom>
          <a:solidFill>
            <a:srgbClr val="C0000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Progress of the country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263DD30-E54C-4593-9955-969D2A056A10}"/>
              </a:ext>
            </a:extLst>
          </p:cNvPr>
          <p:cNvSpPr/>
          <p:nvPr/>
        </p:nvSpPr>
        <p:spPr>
          <a:xfrm>
            <a:off x="2189033" y="4545672"/>
            <a:ext cx="1669331" cy="2156969"/>
          </a:xfrm>
          <a:prstGeom prst="ellipse">
            <a:avLst/>
          </a:prstGeom>
          <a:solidFill>
            <a:srgbClr val="7030A0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Restrictions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4FC660-DF29-4514-88A5-77A0EE17FA1A}"/>
              </a:ext>
            </a:extLst>
          </p:cNvPr>
          <p:cNvSpPr/>
          <p:nvPr/>
        </p:nvSpPr>
        <p:spPr>
          <a:xfrm>
            <a:off x="293133" y="3567173"/>
            <a:ext cx="2305050" cy="1325563"/>
          </a:xfrm>
          <a:prstGeom prst="ellipse">
            <a:avLst/>
          </a:prstGeom>
          <a:solidFill>
            <a:schemeClr val="accent5">
              <a:lumMod val="7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Migration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C9EE27-C71F-4384-82D6-F5D88E5BD7FE}"/>
              </a:ext>
            </a:extLst>
          </p:cNvPr>
          <p:cNvSpPr/>
          <p:nvPr/>
        </p:nvSpPr>
        <p:spPr>
          <a:xfrm>
            <a:off x="9392574" y="1578829"/>
            <a:ext cx="2030764" cy="1850171"/>
          </a:xfrm>
          <a:prstGeom prst="ellipse">
            <a:avLst/>
          </a:prstGeom>
          <a:solidFill>
            <a:schemeClr val="accent4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Hygiene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838200" y="1452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dirty="0"/>
              <a:t>Deterministic SIR model with demography</a:t>
            </a:r>
            <a:endParaRPr sz="4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F57724-3C54-49BC-B74E-FF704D00637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063540" y="3644283"/>
            <a:ext cx="1776274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789721-D27B-4E7F-AF39-2D6E040C398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310970" y="3644283"/>
            <a:ext cx="2001404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708AB-418C-461F-9B6A-37B2BE3DDE1A}"/>
                  </a:ext>
                </a:extLst>
              </p:cNvPr>
              <p:cNvSpPr txBox="1"/>
              <p:nvPr/>
            </p:nvSpPr>
            <p:spPr>
              <a:xfrm>
                <a:off x="3275936" y="3019979"/>
                <a:ext cx="1413163" cy="559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𝒅𝑺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𝑰𝑺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708AB-418C-461F-9B6A-37B2BE3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936" y="3019979"/>
                <a:ext cx="1413163" cy="559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7152FD-F3B0-4F22-93EF-659AFD900578}"/>
                  </a:ext>
                </a:extLst>
              </p:cNvPr>
              <p:cNvSpPr txBox="1"/>
              <p:nvPr/>
            </p:nvSpPr>
            <p:spPr>
              <a:xfrm>
                <a:off x="7503491" y="3019978"/>
                <a:ext cx="1707284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𝒅𝑰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𝑰𝑺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7152FD-F3B0-4F22-93EF-659AFD90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491" y="3019978"/>
                <a:ext cx="1707284" cy="560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401FE6-B23F-4BBD-AD4B-7A17CBE83E8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833983" y="1858669"/>
            <a:ext cx="0" cy="946674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329E0B-4A79-420B-A83D-B05CB9CBF0E4}"/>
              </a:ext>
            </a:extLst>
          </p:cNvPr>
          <p:cNvCxnSpPr>
            <a:cxnSpLocks/>
          </p:cNvCxnSpPr>
          <p:nvPr/>
        </p:nvCxnSpPr>
        <p:spPr>
          <a:xfrm>
            <a:off x="6167766" y="4483222"/>
            <a:ext cx="0" cy="1074199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94A7ED-7031-4F63-977A-3F94A10C7BCE}"/>
                  </a:ext>
                </a:extLst>
              </p:cNvPr>
              <p:cNvSpPr txBox="1"/>
              <p:nvPr/>
            </p:nvSpPr>
            <p:spPr>
              <a:xfrm>
                <a:off x="1585978" y="2107939"/>
                <a:ext cx="1413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𝒃𝒊𝒓𝒕𝒉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𝑵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94A7ED-7031-4F63-977A-3F94A10C7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78" y="2107939"/>
                <a:ext cx="1413163" cy="338554"/>
              </a:xfrm>
              <a:prstGeom prst="rect">
                <a:avLst/>
              </a:prstGeom>
              <a:blipFill>
                <a:blip r:embed="rId5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D26A7-E5D1-47F2-8028-B8EF04936C63}"/>
                  </a:ext>
                </a:extLst>
              </p:cNvPr>
              <p:cNvSpPr txBox="1"/>
              <p:nvPr/>
            </p:nvSpPr>
            <p:spPr>
              <a:xfrm>
                <a:off x="1566928" y="4918506"/>
                <a:ext cx="1413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𝒅𝒆𝒂𝒕𝒉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D26A7-E5D1-47F2-8028-B8EF0493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928" y="4918506"/>
                <a:ext cx="1413163" cy="338554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458328-D969-4665-85F6-85E6297425B6}"/>
                  </a:ext>
                </a:extLst>
              </p:cNvPr>
              <p:cNvSpPr txBox="1"/>
              <p:nvPr/>
            </p:nvSpPr>
            <p:spPr>
              <a:xfrm>
                <a:off x="10537795" y="4918506"/>
                <a:ext cx="1413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𝒅𝒆𝒂𝒕𝒉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𝑹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458328-D969-4665-85F6-85E62974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795" y="4918506"/>
                <a:ext cx="1413163" cy="338554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4CB6C4-8EA5-482F-B087-5DB1BDFFC283}"/>
                  </a:ext>
                </a:extLst>
              </p:cNvPr>
              <p:cNvSpPr txBox="1"/>
              <p:nvPr/>
            </p:nvSpPr>
            <p:spPr>
              <a:xfrm>
                <a:off x="5941014" y="4918506"/>
                <a:ext cx="1413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𝒅𝒆𝒂𝒕𝒉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4CB6C4-8EA5-482F-B087-5DB1BDFFC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014" y="4918506"/>
                <a:ext cx="1413163" cy="338554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64DC85-7356-446E-B6A1-4A3E19669035}"/>
              </a:ext>
            </a:extLst>
          </p:cNvPr>
          <p:cNvCxnSpPr>
            <a:cxnSpLocks/>
          </p:cNvCxnSpPr>
          <p:nvPr/>
        </p:nvCxnSpPr>
        <p:spPr>
          <a:xfrm>
            <a:off x="1797737" y="4483222"/>
            <a:ext cx="0" cy="1074199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0D266-9853-457B-99A0-FAFF8F2DD034}"/>
              </a:ext>
            </a:extLst>
          </p:cNvPr>
          <p:cNvCxnSpPr>
            <a:cxnSpLocks/>
          </p:cNvCxnSpPr>
          <p:nvPr/>
        </p:nvCxnSpPr>
        <p:spPr>
          <a:xfrm>
            <a:off x="10680582" y="4483222"/>
            <a:ext cx="0" cy="1074199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2E4D5F-FAD8-4365-9BA6-83F39D7B9083}"/>
              </a:ext>
            </a:extLst>
          </p:cNvPr>
          <p:cNvGrpSpPr/>
          <p:nvPr/>
        </p:nvGrpSpPr>
        <p:grpSpPr>
          <a:xfrm>
            <a:off x="604426" y="2805343"/>
            <a:ext cx="2459114" cy="1677879"/>
            <a:chOff x="604426" y="2805343"/>
            <a:chExt cx="2459114" cy="167787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3B9338-D15A-4569-8F86-7B96BBA3D5B2}"/>
                </a:ext>
              </a:extLst>
            </p:cNvPr>
            <p:cNvSpPr/>
            <p:nvPr/>
          </p:nvSpPr>
          <p:spPr>
            <a:xfrm>
              <a:off x="604426" y="2805343"/>
              <a:ext cx="2459114" cy="1677879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  <a:effectLst>
              <a:outerShdw blurRad="508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Susceptible</a:t>
              </a:r>
            </a:p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A7B145-66B1-475D-AE30-FBC07AB96142}"/>
                    </a:ext>
                  </a:extLst>
                </p:cNvPr>
                <p:cNvSpPr txBox="1"/>
                <p:nvPr/>
              </p:nvSpPr>
              <p:spPr>
                <a:xfrm>
                  <a:off x="1615986" y="3764503"/>
                  <a:ext cx="438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A7B145-66B1-475D-AE30-FBC07AB96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986" y="3764503"/>
                  <a:ext cx="438912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38889" r="-34722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39F8F7-9742-4757-9EAA-9F518DB52781}"/>
              </a:ext>
            </a:extLst>
          </p:cNvPr>
          <p:cNvGrpSpPr/>
          <p:nvPr/>
        </p:nvGrpSpPr>
        <p:grpSpPr>
          <a:xfrm>
            <a:off x="4839814" y="2805343"/>
            <a:ext cx="2459114" cy="1677879"/>
            <a:chOff x="4839814" y="2805343"/>
            <a:chExt cx="2459114" cy="16778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AD94F2-CA1B-4E57-B476-A452CA6DF4CB}"/>
                </a:ext>
              </a:extLst>
            </p:cNvPr>
            <p:cNvSpPr/>
            <p:nvPr/>
          </p:nvSpPr>
          <p:spPr>
            <a:xfrm>
              <a:off x="4839814" y="2805343"/>
              <a:ext cx="2459114" cy="167787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  <a:effectLst>
              <a:outerShdw blurRad="508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Infected</a:t>
              </a:r>
            </a:p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0F0FB4E-E9EE-4299-AE6A-1D2A87B80B1C}"/>
                    </a:ext>
                  </a:extLst>
                </p:cNvPr>
                <p:cNvSpPr txBox="1"/>
                <p:nvPr/>
              </p:nvSpPr>
              <p:spPr>
                <a:xfrm>
                  <a:off x="5867400" y="3793576"/>
                  <a:ext cx="438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0F0FB4E-E9EE-4299-AE6A-1D2A87B80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7400" y="3793576"/>
                  <a:ext cx="43891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27778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D9B1EB-BE7F-4B6C-8BF3-2D221962DB52}"/>
              </a:ext>
            </a:extLst>
          </p:cNvPr>
          <p:cNvGrpSpPr/>
          <p:nvPr/>
        </p:nvGrpSpPr>
        <p:grpSpPr>
          <a:xfrm>
            <a:off x="9312374" y="2805343"/>
            <a:ext cx="2459114" cy="1677879"/>
            <a:chOff x="9312374" y="2805343"/>
            <a:chExt cx="2459114" cy="16778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3CC80E-357C-468A-83FB-C1A431576591}"/>
                </a:ext>
              </a:extLst>
            </p:cNvPr>
            <p:cNvSpPr/>
            <p:nvPr/>
          </p:nvSpPr>
          <p:spPr>
            <a:xfrm>
              <a:off x="9312374" y="2805343"/>
              <a:ext cx="2459114" cy="1677879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chemeClr val="bg1"/>
              </a:solidFill>
            </a:ln>
            <a:effectLst>
              <a:outerShdw blurRad="508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Recovered</a:t>
              </a:r>
            </a:p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C030127-A56B-40EB-A915-CF928670A2C4}"/>
                    </a:ext>
                  </a:extLst>
                </p:cNvPr>
                <p:cNvSpPr txBox="1"/>
                <p:nvPr/>
              </p:nvSpPr>
              <p:spPr>
                <a:xfrm>
                  <a:off x="10393680" y="3846800"/>
                  <a:ext cx="438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C030127-A56B-40EB-A915-CF928670A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3680" y="3846800"/>
                  <a:ext cx="43891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43056" r="-38889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06FD31-5A9B-4D6E-8F08-C466A80BDC7A}"/>
                  </a:ext>
                </a:extLst>
              </p:cNvPr>
              <p:cNvSpPr txBox="1"/>
              <p:nvPr/>
            </p:nvSpPr>
            <p:spPr>
              <a:xfrm>
                <a:off x="717453" y="5936568"/>
                <a:ext cx="114745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𝐵𝑖𝑟𝑡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Death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606FD31-5A9B-4D6E-8F08-C466A80B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53" y="5936568"/>
                <a:ext cx="11474542" cy="461665"/>
              </a:xfrm>
              <a:prstGeom prst="rect">
                <a:avLst/>
              </a:prstGeom>
              <a:blipFill>
                <a:blip r:embed="rId12"/>
                <a:stretch>
                  <a:fillRect l="-15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20" grpId="0"/>
      <p:bldP spid="21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;p10">
            <a:extLst>
              <a:ext uri="{FF2B5EF4-FFF2-40B4-BE49-F238E27FC236}">
                <a16:creationId xmlns:a16="http://schemas.microsoft.com/office/drawing/2014/main" id="{E444F720-E368-4F6C-8406-0A0AB9D39D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dirty="0"/>
              <a:t>Deterministic SIR Model with Demography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1B2D615-25A8-4311-B183-B5B50E4A4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2671931"/>
                <a:ext cx="12192000" cy="144135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  →   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US" sz="4400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1B2D615-25A8-4311-B183-B5B50E4A4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2671931"/>
                <a:ext cx="12192000" cy="14413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092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061C2-96AC-46C7-A530-93AFC54364A3}"/>
                  </a:ext>
                </a:extLst>
              </p:cNvPr>
              <p:cNvSpPr txBox="1"/>
              <p:nvPr/>
            </p:nvSpPr>
            <p:spPr>
              <a:xfrm>
                <a:off x="556334" y="1353977"/>
                <a:ext cx="110793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𝑏𝑖𝑟𝑡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𝑑𝑒𝑎𝑡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sz="3600" dirty="0"/>
              </a:p>
              <a:p>
                <a:pPr algn="ctr"/>
                <a:r>
                  <a:rPr lang="en-US" sz="3600" dirty="0"/>
                  <a:t>Will the model prediction change?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061C2-96AC-46C7-A530-93AFC543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4" y="1353977"/>
                <a:ext cx="11079331" cy="1200329"/>
              </a:xfrm>
              <a:prstGeom prst="rect">
                <a:avLst/>
              </a:prstGeom>
              <a:blipFill>
                <a:blip r:embed="rId2"/>
                <a:stretch>
                  <a:fillRect b="-18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4B08696-A656-471D-A081-CC9C84B65476}"/>
              </a:ext>
            </a:extLst>
          </p:cNvPr>
          <p:cNvSpPr/>
          <p:nvPr/>
        </p:nvSpPr>
        <p:spPr>
          <a:xfrm>
            <a:off x="2039112" y="3410047"/>
            <a:ext cx="3483864" cy="2093976"/>
          </a:xfrm>
          <a:prstGeom prst="rect">
            <a:avLst/>
          </a:prstGeom>
          <a:solidFill>
            <a:srgbClr val="00B05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latin typeface="+mj-lt"/>
              </a:rPr>
              <a:t>Yes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285739-FAB0-443F-9091-9C04B01E6757}"/>
              </a:ext>
            </a:extLst>
          </p:cNvPr>
          <p:cNvSpPr/>
          <p:nvPr/>
        </p:nvSpPr>
        <p:spPr>
          <a:xfrm>
            <a:off x="6361176" y="3410047"/>
            <a:ext cx="3483864" cy="2093976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0" dirty="0">
                <a:latin typeface="+mj-lt"/>
              </a:rPr>
              <a:t>N</a:t>
            </a:r>
            <a:r>
              <a:rPr lang="en-US" sz="3600" dirty="0">
                <a:latin typeface="+mj-lt"/>
              </a:rPr>
              <a:t>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628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957172A-EDFA-4B60-AFA7-0C2F34DE56D9}"/>
              </a:ext>
            </a:extLst>
          </p:cNvPr>
          <p:cNvGrpSpPr/>
          <p:nvPr/>
        </p:nvGrpSpPr>
        <p:grpSpPr>
          <a:xfrm>
            <a:off x="333200" y="1670466"/>
            <a:ext cx="5529726" cy="3931920"/>
            <a:chOff x="333199" y="1843225"/>
            <a:chExt cx="5529726" cy="3931920"/>
          </a:xfrm>
        </p:grpSpPr>
        <p:pic>
          <p:nvPicPr>
            <p:cNvPr id="9" name="Google Shape;161;gd9c6c8c56a_0_0">
              <a:extLst>
                <a:ext uri="{FF2B5EF4-FFF2-40B4-BE49-F238E27FC236}">
                  <a16:creationId xmlns:a16="http://schemas.microsoft.com/office/drawing/2014/main" id="{84747F6E-2BC7-4B57-A341-1B62743146E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6525" y="1843225"/>
              <a:ext cx="5486400" cy="39319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72EA0B-CF24-412D-8EDC-29F09EAB1515}"/>
                </a:ext>
              </a:extLst>
            </p:cNvPr>
            <p:cNvSpPr txBox="1"/>
            <p:nvPr/>
          </p:nvSpPr>
          <p:spPr>
            <a:xfrm rot="16200000">
              <a:off x="-535263" y="3465613"/>
              <a:ext cx="2044702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badi" panose="020B0604020202020204" pitchFamily="34" charset="0"/>
                  <a:cs typeface="Times New Roman" panose="02020603050405020304" pitchFamily="18" charset="0"/>
                </a:rPr>
                <a:t>Normalized population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6F939F-F6A5-483F-B166-6A52562462F4}"/>
              </a:ext>
            </a:extLst>
          </p:cNvPr>
          <p:cNvGrpSpPr/>
          <p:nvPr/>
        </p:nvGrpSpPr>
        <p:grpSpPr>
          <a:xfrm>
            <a:off x="1123950" y="1632748"/>
            <a:ext cx="10734850" cy="4017169"/>
            <a:chOff x="1123950" y="1835944"/>
            <a:chExt cx="10734850" cy="40171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384B15-FCC5-4AB1-8319-E7A3F2F37EA0}"/>
                </a:ext>
              </a:extLst>
            </p:cNvPr>
            <p:cNvGrpSpPr/>
            <p:nvPr/>
          </p:nvGrpSpPr>
          <p:grpSpPr>
            <a:xfrm>
              <a:off x="6334300" y="1873662"/>
              <a:ext cx="5524500" cy="3931920"/>
              <a:chOff x="6334300" y="1873662"/>
              <a:chExt cx="5524500" cy="3931920"/>
            </a:xfrm>
          </p:grpSpPr>
          <p:pic>
            <p:nvPicPr>
              <p:cNvPr id="6" name="Google Shape;160;gd9c6c8c56a_0_0">
                <a:extLst>
                  <a:ext uri="{FF2B5EF4-FFF2-40B4-BE49-F238E27FC236}">
                    <a16:creationId xmlns:a16="http://schemas.microsoft.com/office/drawing/2014/main" id="{BD7DA3F6-65D7-41BC-9050-F590325090A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72400" y="1873662"/>
                <a:ext cx="5486400" cy="393192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8AD104-C1E1-4092-AAAB-62C1DC0006CE}"/>
                  </a:ext>
                </a:extLst>
              </p:cNvPr>
              <p:cNvSpPr txBox="1"/>
              <p:nvPr/>
            </p:nvSpPr>
            <p:spPr>
              <a:xfrm rot="16200000">
                <a:off x="5465838" y="3417986"/>
                <a:ext cx="2044702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badi" panose="020B0604020202020204" pitchFamily="34" charset="0"/>
                    <a:cs typeface="Times New Roman" panose="02020603050405020304" pitchFamily="18" charset="0"/>
                  </a:rPr>
                  <a:t>Normalized population</a:t>
                </a: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8C9624C-FB67-4777-9698-BB7FA5013029}"/>
                </a:ext>
              </a:extLst>
            </p:cNvPr>
            <p:cNvSpPr/>
            <p:nvPr/>
          </p:nvSpPr>
          <p:spPr>
            <a:xfrm>
              <a:off x="1123950" y="4916174"/>
              <a:ext cx="4613910" cy="379726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2379F2-EBD8-4D1D-AF99-290CC2E68249}"/>
                </a:ext>
              </a:extLst>
            </p:cNvPr>
            <p:cNvCxnSpPr>
              <a:cxnSpLocks/>
            </p:cNvCxnSpPr>
            <p:nvPr/>
          </p:nvCxnSpPr>
          <p:spPr>
            <a:xfrm>
              <a:off x="5737860" y="5267325"/>
              <a:ext cx="591216" cy="585788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F4D552D-1813-4B7B-B75E-FB559CA7F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1227" y="1835944"/>
              <a:ext cx="617849" cy="308023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A336F858-7042-4FA3-8905-2DB1852F1BF3}"/>
              </a:ext>
            </a:extLst>
          </p:cNvPr>
          <p:cNvSpPr/>
          <p:nvPr/>
        </p:nvSpPr>
        <p:spPr>
          <a:xfrm>
            <a:off x="1923615" y="3399464"/>
            <a:ext cx="33337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205D85-E840-4917-B77F-0EC56AEC86C4}"/>
              </a:ext>
            </a:extLst>
          </p:cNvPr>
          <p:cNvSpPr/>
          <p:nvPr/>
        </p:nvSpPr>
        <p:spPr>
          <a:xfrm>
            <a:off x="2181223" y="3985073"/>
            <a:ext cx="33337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124AE0-E2FA-40C9-968B-1E951DD82BD4}"/>
              </a:ext>
            </a:extLst>
          </p:cNvPr>
          <p:cNvCxnSpPr/>
          <p:nvPr/>
        </p:nvCxnSpPr>
        <p:spPr>
          <a:xfrm>
            <a:off x="7103717" y="4710788"/>
            <a:ext cx="4589755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0DCDB3-F68B-4C73-A4F0-A30E2827E433}"/>
              </a:ext>
            </a:extLst>
          </p:cNvPr>
          <p:cNvCxnSpPr/>
          <p:nvPr/>
        </p:nvCxnSpPr>
        <p:spPr>
          <a:xfrm flipH="1">
            <a:off x="6642078" y="4710788"/>
            <a:ext cx="43500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53;p10">
            <a:extLst>
              <a:ext uri="{FF2B5EF4-FFF2-40B4-BE49-F238E27FC236}">
                <a16:creationId xmlns:a16="http://schemas.microsoft.com/office/drawing/2014/main" id="{2FA4AE20-A865-4CEC-A07A-612865E23D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dirty="0"/>
              <a:t>Deterministic SIR Model with Demography</a:t>
            </a:r>
            <a:endParaRPr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73;gd9c6c8c56a_0_23">
                <a:extLst>
                  <a:ext uri="{FF2B5EF4-FFF2-40B4-BE49-F238E27FC236}">
                    <a16:creationId xmlns:a16="http://schemas.microsoft.com/office/drawing/2014/main" id="{B1A6C632-CC3F-48E7-A7A3-BEC7353B6F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47911" y="5501784"/>
                <a:ext cx="762690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b="0" kern="1200">
                    <a:gradFill flip="none" rotWithShape="1">
                      <a:gsLst>
                        <a:gs pos="28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  <a:tileRect/>
                    </a:gra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  <a:buClr>
                    <a:schemeClr val="lt1"/>
                  </a:buClr>
                  <a:buSzPts val="4400"/>
                  <a:buFont typeface="Calibri"/>
                  <a:buNone/>
                </a:pPr>
                <a:r>
                  <a:rPr lang="en-US" sz="3600" dirty="0"/>
                  <a:t>Damped oscillations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 stationary state</a:t>
                </a:r>
              </a:p>
            </p:txBody>
          </p:sp>
        </mc:Choice>
        <mc:Fallback xmlns="">
          <p:sp>
            <p:nvSpPr>
              <p:cNvPr id="19" name="Google Shape;173;gd9c6c8c56a_0_23">
                <a:extLst>
                  <a:ext uri="{FF2B5EF4-FFF2-40B4-BE49-F238E27FC236}">
                    <a16:creationId xmlns:a16="http://schemas.microsoft.com/office/drawing/2014/main" id="{B1A6C632-CC3F-48E7-A7A3-BEC7353B6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11" y="5501784"/>
                <a:ext cx="7626906" cy="1325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5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9c6c8c56a_0_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Birth Rate Effect</a:t>
            </a:r>
            <a:endParaRPr dirty="0"/>
          </a:p>
        </p:txBody>
      </p:sp>
      <p:pic>
        <p:nvPicPr>
          <p:cNvPr id="168" name="Google Shape;168;gd9c6c8c56a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75" y="1843224"/>
            <a:ext cx="548640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A2E302-4D24-4605-8618-2A65B8BD5045}"/>
              </a:ext>
            </a:extLst>
          </p:cNvPr>
          <p:cNvSpPr txBox="1"/>
          <p:nvPr/>
        </p:nvSpPr>
        <p:spPr>
          <a:xfrm rot="16200000">
            <a:off x="-336186" y="3808471"/>
            <a:ext cx="204470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badi" panose="020B0604020202020204" pitchFamily="34" charset="0"/>
                <a:cs typeface="Times New Roman" panose="02020603050405020304" pitchFamily="18" charset="0"/>
              </a:rPr>
              <a:t>Normalized population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5FB081-5D80-4FF1-B74F-A54932AE65E3}"/>
              </a:ext>
            </a:extLst>
          </p:cNvPr>
          <p:cNvGrpSpPr/>
          <p:nvPr/>
        </p:nvGrpSpPr>
        <p:grpSpPr>
          <a:xfrm>
            <a:off x="1263650" y="1843224"/>
            <a:ext cx="10467400" cy="3931920"/>
            <a:chOff x="1263650" y="1843224"/>
            <a:chExt cx="10467400" cy="39319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40A0DC-C192-41AF-A728-0DB2B2348FBD}"/>
                </a:ext>
              </a:extLst>
            </p:cNvPr>
            <p:cNvGrpSpPr/>
            <p:nvPr/>
          </p:nvGrpSpPr>
          <p:grpSpPr>
            <a:xfrm>
              <a:off x="6244650" y="1843224"/>
              <a:ext cx="5486400" cy="3931920"/>
              <a:chOff x="6244650" y="1843224"/>
              <a:chExt cx="5486400" cy="3931920"/>
            </a:xfrm>
          </p:grpSpPr>
          <p:pic>
            <p:nvPicPr>
              <p:cNvPr id="167" name="Google Shape;167;gd9c6c8c56a_0_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44650" y="1843224"/>
                <a:ext cx="5486400" cy="39319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558A65-D952-4B65-92AB-68F7728063D0}"/>
                  </a:ext>
                </a:extLst>
              </p:cNvPr>
              <p:cNvSpPr txBox="1"/>
              <p:nvPr/>
            </p:nvSpPr>
            <p:spPr>
              <a:xfrm rot="16200000">
                <a:off x="5376188" y="3655296"/>
                <a:ext cx="2044702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badi" panose="020B0604020202020204" pitchFamily="34" charset="0"/>
                    <a:cs typeface="Times New Roman" panose="02020603050405020304" pitchFamily="18" charset="0"/>
                  </a:rPr>
                  <a:t>Normalized population</a:t>
                </a: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2ECE1A8-BA55-4ADD-8E5C-D4E950434E07}"/>
                </a:ext>
              </a:extLst>
            </p:cNvPr>
            <p:cNvSpPr/>
            <p:nvPr/>
          </p:nvSpPr>
          <p:spPr>
            <a:xfrm>
              <a:off x="1263650" y="4549140"/>
              <a:ext cx="4613910" cy="660722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25F92F0-FE8B-4CCC-A9CB-F9F14EF6EED8}"/>
                </a:ext>
              </a:extLst>
            </p:cNvPr>
            <p:cNvCxnSpPr>
              <a:cxnSpLocks/>
            </p:cNvCxnSpPr>
            <p:nvPr/>
          </p:nvCxnSpPr>
          <p:spPr>
            <a:xfrm>
              <a:off x="5856151" y="5168900"/>
              <a:ext cx="537505" cy="606244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575ED2-4619-4B97-923A-A206D8DE49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151" y="1843224"/>
              <a:ext cx="499405" cy="273195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6;gd9c6c8c56a_0_17">
            <a:extLst>
              <a:ext uri="{FF2B5EF4-FFF2-40B4-BE49-F238E27FC236}">
                <a16:creationId xmlns:a16="http://schemas.microsoft.com/office/drawing/2014/main" id="{3A139628-E22C-484B-8247-66976FAFC7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6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Birth Rate Effect</a:t>
            </a:r>
            <a:endParaRPr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33FA2B9-39D2-42A6-A08A-59B434FE3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779" y="1327170"/>
            <a:ext cx="6876437" cy="498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E20F0A-363D-41C7-ADC6-0FCDFD373366}"/>
              </a:ext>
            </a:extLst>
          </p:cNvPr>
          <p:cNvSpPr txBox="1"/>
          <p:nvPr/>
        </p:nvSpPr>
        <p:spPr>
          <a:xfrm rot="16200000">
            <a:off x="1777002" y="3585880"/>
            <a:ext cx="2202688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badi" panose="020B0604020202020204" pitchFamily="34" charset="0"/>
                <a:cs typeface="Times New Roman" panose="02020603050405020304" pitchFamily="18" charset="0"/>
              </a:rPr>
              <a:t>Normalized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EA8F697F-C506-49FB-A166-30EC1CA1FFD2}"/>
                  </a:ext>
                </a:extLst>
              </p:cNvPr>
              <p:cNvSpPr txBox="1"/>
              <p:nvPr/>
            </p:nvSpPr>
            <p:spPr>
              <a:xfrm>
                <a:off x="531210" y="1327170"/>
                <a:ext cx="2126569" cy="57695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𝑏𝑖𝑟𝑡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𝑑𝑒𝑎𝑡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he-IL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תיבת טקסט 1">
                <a:extLst>
                  <a:ext uri="{FF2B5EF4-FFF2-40B4-BE49-F238E27FC236}">
                    <a16:creationId xmlns:a16="http://schemas.microsoft.com/office/drawing/2014/main" id="{EA8F697F-C506-49FB-A166-30EC1CA1F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10" y="1327170"/>
                <a:ext cx="2126569" cy="576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644EA1E3-29D4-4F5D-9A1A-6996D13E5DB8}"/>
                  </a:ext>
                </a:extLst>
              </p:cNvPr>
              <p:cNvSpPr txBox="1"/>
              <p:nvPr/>
            </p:nvSpPr>
            <p:spPr>
              <a:xfrm>
                <a:off x="4825046" y="6318292"/>
                <a:ext cx="25419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644EA1E3-29D4-4F5D-9A1A-6996D13E5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046" y="6318292"/>
                <a:ext cx="254190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38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66;gd9c6c8c56a_0_17">
            <a:extLst>
              <a:ext uri="{FF2B5EF4-FFF2-40B4-BE49-F238E27FC236}">
                <a16:creationId xmlns:a16="http://schemas.microsoft.com/office/drawing/2014/main" id="{9F09F05B-328D-445D-AEA2-9FA6104BD5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961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Birth Rate Effect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AFFF5-CC64-4621-9F45-48D07F4ACA44}"/>
              </a:ext>
            </a:extLst>
          </p:cNvPr>
          <p:cNvSpPr txBox="1"/>
          <p:nvPr/>
        </p:nvSpPr>
        <p:spPr>
          <a:xfrm>
            <a:off x="5282413" y="1521725"/>
            <a:ext cx="276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Ratio: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E6908-D719-4FD1-98EF-E99E0E297678}"/>
              </a:ext>
            </a:extLst>
          </p:cNvPr>
          <p:cNvSpPr txBox="1"/>
          <p:nvPr/>
        </p:nvSpPr>
        <p:spPr>
          <a:xfrm>
            <a:off x="482264" y="1521725"/>
            <a:ext cx="276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Ratio: 1.7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17199697-8E04-4600-91A6-F184C673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91" y="1891056"/>
            <a:ext cx="4966832" cy="3544107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64B452D9-EB60-4F06-99D8-C375816C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2" y="1881532"/>
            <a:ext cx="4966832" cy="3544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B7A3E5-AC76-4486-BBD9-458725FD4CCE}"/>
              </a:ext>
            </a:extLst>
          </p:cNvPr>
          <p:cNvSpPr txBox="1"/>
          <p:nvPr/>
        </p:nvSpPr>
        <p:spPr>
          <a:xfrm rot="16200000">
            <a:off x="-303030" y="3711773"/>
            <a:ext cx="204470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badi" panose="020B0604020202020204" pitchFamily="34" charset="0"/>
                <a:cs typeface="Times New Roman" panose="02020603050405020304" pitchFamily="18" charset="0"/>
              </a:rPr>
              <a:t>Normalized 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0F7AA-24D0-433F-A22A-1C2ECCC8C444}"/>
              </a:ext>
            </a:extLst>
          </p:cNvPr>
          <p:cNvSpPr txBox="1"/>
          <p:nvPr/>
        </p:nvSpPr>
        <p:spPr>
          <a:xfrm rot="16200000">
            <a:off x="5431623" y="3676358"/>
            <a:ext cx="204470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badi" panose="020B0604020202020204" pitchFamily="34" charset="0"/>
                <a:cs typeface="Times New Roman" panose="02020603050405020304" pitchFamily="18" charset="0"/>
              </a:rPr>
              <a:t>Normalized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תיבת טקסט 8">
                <a:extLst>
                  <a:ext uri="{FF2B5EF4-FFF2-40B4-BE49-F238E27FC236}">
                    <a16:creationId xmlns:a16="http://schemas.microsoft.com/office/drawing/2014/main" id="{BFFEF119-D446-4F1A-A07D-49F36E806935}"/>
                  </a:ext>
                </a:extLst>
              </p:cNvPr>
              <p:cNvSpPr txBox="1"/>
              <p:nvPr/>
            </p:nvSpPr>
            <p:spPr>
              <a:xfrm>
                <a:off x="1777895" y="5435163"/>
                <a:ext cx="25419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תיבת טקסט 8">
                <a:extLst>
                  <a:ext uri="{FF2B5EF4-FFF2-40B4-BE49-F238E27FC236}">
                    <a16:creationId xmlns:a16="http://schemas.microsoft.com/office/drawing/2014/main" id="{BFFEF119-D446-4F1A-A07D-49F36E806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895" y="5435163"/>
                <a:ext cx="254190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8">
                <a:extLst>
                  <a:ext uri="{FF2B5EF4-FFF2-40B4-BE49-F238E27FC236}">
                    <a16:creationId xmlns:a16="http://schemas.microsoft.com/office/drawing/2014/main" id="{69F674E3-9643-45A0-A12F-AE176C84B683}"/>
                  </a:ext>
                </a:extLst>
              </p:cNvPr>
              <p:cNvSpPr txBox="1"/>
              <p:nvPr/>
            </p:nvSpPr>
            <p:spPr>
              <a:xfrm>
                <a:off x="7520255" y="5405511"/>
                <a:ext cx="25419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תיבת טקסט 8">
                <a:extLst>
                  <a:ext uri="{FF2B5EF4-FFF2-40B4-BE49-F238E27FC236}">
                    <a16:creationId xmlns:a16="http://schemas.microsoft.com/office/drawing/2014/main" id="{69F674E3-9643-45A0-A12F-AE176C84B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255" y="5405511"/>
                <a:ext cx="254190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73;gd9c6c8c56a_0_23">
                <a:extLst>
                  <a:ext uri="{FF2B5EF4-FFF2-40B4-BE49-F238E27FC236}">
                    <a16:creationId xmlns:a16="http://schemas.microsoft.com/office/drawing/2014/main" id="{D7E7F051-DB6F-4A10-9EEE-CA4841854F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9991" y="5665995"/>
                <a:ext cx="105156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ctr" anchorCtr="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b="0" kern="1200">
                    <a:gradFill flip="none" rotWithShape="1">
                      <a:gsLst>
                        <a:gs pos="28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  <a:tileRect/>
                    </a:gra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Bef>
                    <a:spcPts val="0"/>
                  </a:spcBef>
                  <a:buClr>
                    <a:schemeClr val="lt1"/>
                  </a:buClr>
                  <a:buSzPts val="4400"/>
                  <a:buFont typeface="Calibri"/>
                  <a:buNone/>
                </a:pPr>
                <a:r>
                  <a:rPr lang="en-US" sz="3600" dirty="0"/>
                  <a:t>Larger birth rate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600" dirty="0"/>
                  <a:t> more infectives</a:t>
                </a:r>
              </a:p>
            </p:txBody>
          </p:sp>
        </mc:Choice>
        <mc:Fallback xmlns="">
          <p:sp>
            <p:nvSpPr>
              <p:cNvPr id="16" name="Google Shape;173;gd9c6c8c56a_0_23">
                <a:extLst>
                  <a:ext uri="{FF2B5EF4-FFF2-40B4-BE49-F238E27FC236}">
                    <a16:creationId xmlns:a16="http://schemas.microsoft.com/office/drawing/2014/main" id="{D7E7F051-DB6F-4A10-9EEE-CA4841854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91" y="5665995"/>
                <a:ext cx="10515600" cy="13255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58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dirty="0"/>
              <a:t>Stochastic SIR Model with Demography</a:t>
            </a:r>
            <a:endParaRPr sz="4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F57724-3C54-49BC-B74E-FF704D00637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765822" y="3644283"/>
            <a:ext cx="1893231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789721-D27B-4E7F-AF39-2D6E040C398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118167" y="3644283"/>
            <a:ext cx="2353701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708AB-418C-461F-9B6A-37B2BE3DDE1A}"/>
                  </a:ext>
                </a:extLst>
              </p:cNvPr>
              <p:cNvSpPr txBox="1"/>
              <p:nvPr/>
            </p:nvSpPr>
            <p:spPr>
              <a:xfrm>
                <a:off x="2776459" y="3019978"/>
                <a:ext cx="1867537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𝒅𝑺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𝑰𝑺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5708AB-418C-461F-9B6A-37B2BE3D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459" y="3019978"/>
                <a:ext cx="1867537" cy="5600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7152FD-F3B0-4F22-93EF-659AFD900578}"/>
                  </a:ext>
                </a:extLst>
              </p:cNvPr>
              <p:cNvSpPr txBox="1"/>
              <p:nvPr/>
            </p:nvSpPr>
            <p:spPr>
              <a:xfrm>
                <a:off x="7146478" y="3016873"/>
                <a:ext cx="2374156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𝒅𝑰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𝑰𝑺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7152FD-F3B0-4F22-93EF-659AFD90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478" y="3016873"/>
                <a:ext cx="2374156" cy="560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401FE6-B23F-4BBD-AD4B-7A17CBE83E8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536265" y="1858669"/>
            <a:ext cx="0" cy="946674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329E0B-4A79-420B-A83D-B05CB9CBF0E4}"/>
              </a:ext>
            </a:extLst>
          </p:cNvPr>
          <p:cNvCxnSpPr>
            <a:cxnSpLocks/>
          </p:cNvCxnSpPr>
          <p:nvPr/>
        </p:nvCxnSpPr>
        <p:spPr>
          <a:xfrm>
            <a:off x="5987005" y="4483222"/>
            <a:ext cx="0" cy="1074199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94A7ED-7031-4F63-977A-3F94A10C7BCE}"/>
                  </a:ext>
                </a:extLst>
              </p:cNvPr>
              <p:cNvSpPr txBox="1"/>
              <p:nvPr/>
            </p:nvSpPr>
            <p:spPr>
              <a:xfrm>
                <a:off x="1443103" y="2133878"/>
                <a:ext cx="1413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𝝁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𝑵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94A7ED-7031-4F63-977A-3F94A10C7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103" y="2133878"/>
                <a:ext cx="1413163" cy="338554"/>
              </a:xfrm>
              <a:prstGeom prst="rect">
                <a:avLst/>
              </a:prstGeom>
              <a:blipFill>
                <a:blip r:embed="rId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D26A7-E5D1-47F2-8028-B8EF04936C63}"/>
                  </a:ext>
                </a:extLst>
              </p:cNvPr>
              <p:cNvSpPr txBox="1"/>
              <p:nvPr/>
            </p:nvSpPr>
            <p:spPr>
              <a:xfrm>
                <a:off x="1336773" y="4918506"/>
                <a:ext cx="1413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𝝁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4FD26A7-E5D1-47F2-8028-B8EF04936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773" y="4918506"/>
                <a:ext cx="1413163" cy="338554"/>
              </a:xfrm>
              <a:prstGeom prst="rect">
                <a:avLst/>
              </a:prstGeom>
              <a:blipFill>
                <a:blip r:embed="rId6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458328-D969-4665-85F6-85E6297425B6}"/>
                  </a:ext>
                </a:extLst>
              </p:cNvPr>
              <p:cNvSpPr txBox="1"/>
              <p:nvPr/>
            </p:nvSpPr>
            <p:spPr>
              <a:xfrm>
                <a:off x="10703704" y="4918506"/>
                <a:ext cx="1413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𝝁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𝑹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458328-D969-4665-85F6-85E629742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704" y="4918506"/>
                <a:ext cx="1413163" cy="338554"/>
              </a:xfrm>
              <a:prstGeom prst="rect">
                <a:avLst/>
              </a:prstGeom>
              <a:blipFill>
                <a:blip r:embed="rId7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4CB6C4-8EA5-482F-B087-5DB1BDFFC283}"/>
                  </a:ext>
                </a:extLst>
              </p:cNvPr>
              <p:cNvSpPr txBox="1"/>
              <p:nvPr/>
            </p:nvSpPr>
            <p:spPr>
              <a:xfrm>
                <a:off x="5803529" y="4918506"/>
                <a:ext cx="141316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𝝁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6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4CB6C4-8EA5-482F-B087-5DB1BDFFC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29" y="4918506"/>
                <a:ext cx="1413163" cy="338554"/>
              </a:xfrm>
              <a:prstGeom prst="rect">
                <a:avLst/>
              </a:prstGeom>
              <a:blipFill>
                <a:blip r:embed="rId8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64DC85-7356-446E-B6A1-4A3E19669035}"/>
              </a:ext>
            </a:extLst>
          </p:cNvPr>
          <p:cNvCxnSpPr>
            <a:cxnSpLocks/>
          </p:cNvCxnSpPr>
          <p:nvPr/>
        </p:nvCxnSpPr>
        <p:spPr>
          <a:xfrm>
            <a:off x="1500019" y="4483222"/>
            <a:ext cx="0" cy="1074199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0D266-9853-457B-99A0-FAFF8F2DD034}"/>
              </a:ext>
            </a:extLst>
          </p:cNvPr>
          <p:cNvCxnSpPr>
            <a:cxnSpLocks/>
          </p:cNvCxnSpPr>
          <p:nvPr/>
        </p:nvCxnSpPr>
        <p:spPr>
          <a:xfrm>
            <a:off x="10840076" y="4483222"/>
            <a:ext cx="0" cy="1074199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2E4D5F-FAD8-4365-9BA6-83F39D7B9083}"/>
              </a:ext>
            </a:extLst>
          </p:cNvPr>
          <p:cNvGrpSpPr/>
          <p:nvPr/>
        </p:nvGrpSpPr>
        <p:grpSpPr>
          <a:xfrm>
            <a:off x="306708" y="2805343"/>
            <a:ext cx="2459114" cy="1677879"/>
            <a:chOff x="604426" y="2805343"/>
            <a:chExt cx="2459114" cy="167787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3B9338-D15A-4569-8F86-7B96BBA3D5B2}"/>
                </a:ext>
              </a:extLst>
            </p:cNvPr>
            <p:cNvSpPr/>
            <p:nvPr/>
          </p:nvSpPr>
          <p:spPr>
            <a:xfrm>
              <a:off x="604426" y="2805343"/>
              <a:ext cx="2459114" cy="1677879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  <a:effectLst>
              <a:outerShdw blurRad="508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Susceptible</a:t>
              </a:r>
            </a:p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A7B145-66B1-475D-AE30-FBC07AB96142}"/>
                    </a:ext>
                  </a:extLst>
                </p:cNvPr>
                <p:cNvSpPr txBox="1"/>
                <p:nvPr/>
              </p:nvSpPr>
              <p:spPr>
                <a:xfrm>
                  <a:off x="1615986" y="3764503"/>
                  <a:ext cx="438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4A7B145-66B1-475D-AE30-FBC07AB96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986" y="3764503"/>
                  <a:ext cx="438912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38889" r="-34722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39F8F7-9742-4757-9EAA-9F518DB52781}"/>
              </a:ext>
            </a:extLst>
          </p:cNvPr>
          <p:cNvGrpSpPr/>
          <p:nvPr/>
        </p:nvGrpSpPr>
        <p:grpSpPr>
          <a:xfrm>
            <a:off x="4659053" y="2805343"/>
            <a:ext cx="2459114" cy="1677879"/>
            <a:chOff x="4839814" y="2805343"/>
            <a:chExt cx="2459114" cy="167787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AD94F2-CA1B-4E57-B476-A452CA6DF4CB}"/>
                </a:ext>
              </a:extLst>
            </p:cNvPr>
            <p:cNvSpPr/>
            <p:nvPr/>
          </p:nvSpPr>
          <p:spPr>
            <a:xfrm>
              <a:off x="4839814" y="2805343"/>
              <a:ext cx="2459114" cy="167787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  <a:effectLst>
              <a:outerShdw blurRad="508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Infected</a:t>
              </a:r>
            </a:p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0F0FB4E-E9EE-4299-AE6A-1D2A87B80B1C}"/>
                    </a:ext>
                  </a:extLst>
                </p:cNvPr>
                <p:cNvSpPr txBox="1"/>
                <p:nvPr/>
              </p:nvSpPr>
              <p:spPr>
                <a:xfrm>
                  <a:off x="5867400" y="3793576"/>
                  <a:ext cx="438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0F0FB4E-E9EE-4299-AE6A-1D2A87B80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7400" y="3793576"/>
                  <a:ext cx="438912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27778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D9B1EB-BE7F-4B6C-8BF3-2D221962DB52}"/>
              </a:ext>
            </a:extLst>
          </p:cNvPr>
          <p:cNvGrpSpPr/>
          <p:nvPr/>
        </p:nvGrpSpPr>
        <p:grpSpPr>
          <a:xfrm>
            <a:off x="9471868" y="2805343"/>
            <a:ext cx="2459114" cy="1677879"/>
            <a:chOff x="9312374" y="2805343"/>
            <a:chExt cx="2459114" cy="16778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3CC80E-357C-468A-83FB-C1A431576591}"/>
                </a:ext>
              </a:extLst>
            </p:cNvPr>
            <p:cNvSpPr/>
            <p:nvPr/>
          </p:nvSpPr>
          <p:spPr>
            <a:xfrm>
              <a:off x="9312374" y="2805343"/>
              <a:ext cx="2459114" cy="1677879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chemeClr val="bg1"/>
              </a:solidFill>
            </a:ln>
            <a:effectLst>
              <a:outerShdw blurRad="508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Recovered</a:t>
              </a:r>
            </a:p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C030127-A56B-40EB-A915-CF928670A2C4}"/>
                    </a:ext>
                  </a:extLst>
                </p:cNvPr>
                <p:cNvSpPr txBox="1"/>
                <p:nvPr/>
              </p:nvSpPr>
              <p:spPr>
                <a:xfrm>
                  <a:off x="10393680" y="3846800"/>
                  <a:ext cx="438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C030127-A56B-40EB-A915-CF928670A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3680" y="3846800"/>
                  <a:ext cx="438912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43056" r="-38889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133EF1-76C5-B440-ADBB-7C53B88AFDDF}"/>
                  </a:ext>
                </a:extLst>
              </p:cNvPr>
              <p:cNvSpPr txBox="1"/>
              <p:nvPr/>
            </p:nvSpPr>
            <p:spPr>
              <a:xfrm>
                <a:off x="4687375" y="5992705"/>
                <a:ext cx="24591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𝚫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𝐳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400" dirty="0"/>
                  <a:t> - increments</a:t>
                </a:r>
                <a:endParaRPr lang="en-IL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133EF1-76C5-B440-ADBB-7C53B88AF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375" y="5992705"/>
                <a:ext cx="2459103" cy="461665"/>
              </a:xfrm>
              <a:prstGeom prst="rect">
                <a:avLst/>
              </a:prstGeom>
              <a:blipFill>
                <a:blip r:embed="rId12"/>
                <a:stretch>
                  <a:fillRect t="-10526" r="-744" b="-289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51E1048-55E9-49B9-A15B-68CDA6468EE4}"/>
              </a:ext>
            </a:extLst>
          </p:cNvPr>
          <p:cNvSpPr txBox="1">
            <a:spLocks/>
          </p:cNvSpPr>
          <p:nvPr/>
        </p:nvSpPr>
        <p:spPr>
          <a:xfrm>
            <a:off x="4539647" y="1460912"/>
            <a:ext cx="2697926" cy="531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Markov process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0889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/>
      <p:bldP spid="19" grpId="0"/>
      <p:bldP spid="20" grpId="0"/>
      <p:bldP spid="21" grpId="0"/>
      <p:bldP spid="2" grpId="0"/>
      <p:bldP spid="3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69701BC9-00AB-4566-9805-721F61D9C72E}"/>
              </a:ext>
            </a:extLst>
          </p:cNvPr>
          <p:cNvSpPr txBox="1">
            <a:spLocks/>
          </p:cNvSpPr>
          <p:nvPr/>
        </p:nvSpPr>
        <p:spPr>
          <a:xfrm>
            <a:off x="990600" y="3768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Qualities of the Stochastic SIR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659DD3-48CF-4498-92F4-9E84F671DEE0}"/>
              </a:ext>
            </a:extLst>
          </p:cNvPr>
          <p:cNvSpPr/>
          <p:nvPr/>
        </p:nvSpPr>
        <p:spPr>
          <a:xfrm>
            <a:off x="5095714" y="3427942"/>
            <a:ext cx="2545175" cy="918262"/>
          </a:xfrm>
          <a:prstGeom prst="rect">
            <a:avLst/>
          </a:prstGeom>
          <a:solidFill>
            <a:srgbClr val="00B05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irreducible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84A26-07EE-43F7-A836-334D24D50D45}"/>
              </a:ext>
            </a:extLst>
          </p:cNvPr>
          <p:cNvSpPr/>
          <p:nvPr/>
        </p:nvSpPr>
        <p:spPr>
          <a:xfrm>
            <a:off x="8119195" y="3427942"/>
            <a:ext cx="2545174" cy="9182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reducible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A8C084-1E92-417A-BEA3-472904EADFCB}"/>
              </a:ext>
            </a:extLst>
          </p:cNvPr>
          <p:cNvSpPr/>
          <p:nvPr/>
        </p:nvSpPr>
        <p:spPr>
          <a:xfrm>
            <a:off x="5081200" y="4711034"/>
            <a:ext cx="2545175" cy="918262"/>
          </a:xfrm>
          <a:prstGeom prst="rect">
            <a:avLst/>
          </a:prstGeom>
          <a:solidFill>
            <a:srgbClr val="00B05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Einstein</a:t>
            </a:r>
            <a:endParaRPr lang="en-US" sz="28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31A0E5-D9DB-4E23-8F64-8F1EA2CC318E}"/>
              </a:ext>
            </a:extLst>
          </p:cNvPr>
          <p:cNvSpPr/>
          <p:nvPr/>
        </p:nvSpPr>
        <p:spPr>
          <a:xfrm>
            <a:off x="8119194" y="4711747"/>
            <a:ext cx="2545175" cy="9182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Langevin</a:t>
            </a:r>
            <a:endParaRPr lang="en-US" sz="28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C1DB5F-F182-4F44-B4C6-DA0B0F800420}"/>
              </a:ext>
            </a:extLst>
          </p:cNvPr>
          <p:cNvSpPr/>
          <p:nvPr/>
        </p:nvSpPr>
        <p:spPr>
          <a:xfrm>
            <a:off x="5095713" y="2052666"/>
            <a:ext cx="2545176" cy="918262"/>
          </a:xfrm>
          <a:prstGeom prst="rect">
            <a:avLst/>
          </a:prstGeom>
          <a:solidFill>
            <a:srgbClr val="00B05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continuous </a:t>
            </a:r>
            <a:r>
              <a:rPr lang="en-US" sz="2800" b="0" i="0" dirty="0">
                <a:latin typeface="+mj-lt"/>
              </a:rPr>
              <a:t>Markov proc.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61A9A3-54F3-43DA-90FE-A38BAFCBCA86}"/>
              </a:ext>
            </a:extLst>
          </p:cNvPr>
          <p:cNvSpPr/>
          <p:nvPr/>
        </p:nvSpPr>
        <p:spPr>
          <a:xfrm>
            <a:off x="8119195" y="2063986"/>
            <a:ext cx="2583542" cy="9182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continuous time jump</a:t>
            </a:r>
            <a:r>
              <a:rPr lang="en-US" sz="2800" dirty="0">
                <a:latin typeface="+mj-lt"/>
              </a:rPr>
              <a:t> proc.</a:t>
            </a:r>
            <a:endParaRPr lang="en-US" sz="2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775FA6-D62B-437D-916C-20FE0698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771" y="2280230"/>
            <a:ext cx="4446229" cy="4857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Continuousness</a:t>
            </a:r>
            <a:endParaRPr lang="en-I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E2837FE-8C4E-4B91-B9FF-6239A3CF03DC}"/>
              </a:ext>
            </a:extLst>
          </p:cNvPr>
          <p:cNvSpPr txBox="1">
            <a:spLocks/>
          </p:cNvSpPr>
          <p:nvPr/>
        </p:nvSpPr>
        <p:spPr>
          <a:xfrm>
            <a:off x="1635258" y="3647443"/>
            <a:ext cx="3445942" cy="485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Irreducibility</a:t>
            </a:r>
            <a:endParaRPr lang="en-IL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CC90950-96E4-40A9-A7EF-E080D126E7FE}"/>
              </a:ext>
            </a:extLst>
          </p:cNvPr>
          <p:cNvSpPr txBox="1">
            <a:spLocks/>
          </p:cNvSpPr>
          <p:nvPr/>
        </p:nvSpPr>
        <p:spPr>
          <a:xfrm>
            <a:off x="1649771" y="4927278"/>
            <a:ext cx="3445942" cy="485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Approach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916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3" grpId="0" animBg="1"/>
      <p:bldP spid="13" grpId="1" animBg="1"/>
      <p:bldP spid="14" grpId="0" animBg="1"/>
      <p:bldP spid="15" grpId="0" build="p"/>
      <p:bldP spid="16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9F7545A-1C4D-47A2-B883-4138F4B30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8936958"/>
              </p:ext>
            </p:extLst>
          </p:nvPr>
        </p:nvGraphicFramePr>
        <p:xfrm>
          <a:off x="0" y="1420157"/>
          <a:ext cx="12192000" cy="4909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D12C04B-901A-4B7E-86EA-F2B68D4E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5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Overview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0159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3;gd9c6c8c56a_0_23">
            <a:extLst>
              <a:ext uri="{FF2B5EF4-FFF2-40B4-BE49-F238E27FC236}">
                <a16:creationId xmlns:a16="http://schemas.microsoft.com/office/drawing/2014/main" id="{D7A6BF9B-1A4A-4E69-914A-57A892EFCCCC}"/>
              </a:ext>
            </a:extLst>
          </p:cNvPr>
          <p:cNvSpPr txBox="1">
            <a:spLocks/>
          </p:cNvSpPr>
          <p:nvPr/>
        </p:nvSpPr>
        <p:spPr>
          <a:xfrm>
            <a:off x="990600" y="2937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 Randomness of the System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AC4D70-8794-4218-9F03-5A0B7694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" r="4761" b="4654"/>
          <a:stretch/>
        </p:blipFill>
        <p:spPr>
          <a:xfrm>
            <a:off x="6321337" y="1733269"/>
            <a:ext cx="5486400" cy="38324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029B53-D138-4C6F-A149-B43A79F70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" t="2319" r="2653" b="4231"/>
          <a:stretch/>
        </p:blipFill>
        <p:spPr>
          <a:xfrm>
            <a:off x="384261" y="1737362"/>
            <a:ext cx="5486400" cy="37911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B180532-1DCB-4972-854C-ED6051A47269}"/>
              </a:ext>
            </a:extLst>
          </p:cNvPr>
          <p:cNvSpPr/>
          <p:nvPr/>
        </p:nvSpPr>
        <p:spPr>
          <a:xfrm>
            <a:off x="7193280" y="2103120"/>
            <a:ext cx="1127760" cy="12649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8071BB-67E2-40FB-995B-B24CBDAE856B}"/>
              </a:ext>
            </a:extLst>
          </p:cNvPr>
          <p:cNvSpPr/>
          <p:nvPr/>
        </p:nvSpPr>
        <p:spPr>
          <a:xfrm>
            <a:off x="1076960" y="2103120"/>
            <a:ext cx="1127760" cy="126492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1BA8FC1-7C2E-42CE-BE4D-B682A6F8D252}"/>
              </a:ext>
            </a:extLst>
          </p:cNvPr>
          <p:cNvSpPr/>
          <p:nvPr/>
        </p:nvSpPr>
        <p:spPr>
          <a:xfrm>
            <a:off x="7172960" y="3591561"/>
            <a:ext cx="975360" cy="137668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E3267B3-0988-49E4-860D-257E76023B21}"/>
              </a:ext>
            </a:extLst>
          </p:cNvPr>
          <p:cNvSpPr/>
          <p:nvPr/>
        </p:nvSpPr>
        <p:spPr>
          <a:xfrm>
            <a:off x="1239520" y="3591561"/>
            <a:ext cx="975360" cy="137668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Google Shape;173;gd9c6c8c56a_0_23">
            <a:extLst>
              <a:ext uri="{FF2B5EF4-FFF2-40B4-BE49-F238E27FC236}">
                <a16:creationId xmlns:a16="http://schemas.microsoft.com/office/drawing/2014/main" id="{DF187777-5A3F-4436-A2FC-BDE85EF76EB4}"/>
              </a:ext>
            </a:extLst>
          </p:cNvPr>
          <p:cNvSpPr txBox="1">
            <a:spLocks/>
          </p:cNvSpPr>
          <p:nvPr/>
        </p:nvSpPr>
        <p:spPr>
          <a:xfrm>
            <a:off x="838199" y="54968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400"/>
              <a:buFont typeface="Calibri"/>
              <a:buNone/>
            </a:pPr>
            <a:r>
              <a:rPr lang="en-US" sz="3600" dirty="0"/>
              <a:t>Different sample paths</a:t>
            </a:r>
          </a:p>
        </p:txBody>
      </p:sp>
    </p:spTree>
    <p:extLst>
      <p:ext uri="{BB962C8B-B14F-4D97-AF65-F5344CB8AC3E}">
        <p14:creationId xmlns:p14="http://schemas.microsoft.com/office/powerpoint/2010/main" val="183948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29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3;gd9c6c8c56a_0_23">
            <a:extLst>
              <a:ext uri="{FF2B5EF4-FFF2-40B4-BE49-F238E27FC236}">
                <a16:creationId xmlns:a16="http://schemas.microsoft.com/office/drawing/2014/main" id="{4AAE7E5A-09FF-4C3B-8464-089362D984BF}"/>
              </a:ext>
            </a:extLst>
          </p:cNvPr>
          <p:cNvSpPr txBox="1">
            <a:spLocks/>
          </p:cNvSpPr>
          <p:nvPr/>
        </p:nvSpPr>
        <p:spPr>
          <a:xfrm>
            <a:off x="990600" y="1921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Stochastic Sustained Oscillations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C85FBA-ABB9-4DE9-B115-0F39796ED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" t="2443" r="2817"/>
          <a:stretch/>
        </p:blipFill>
        <p:spPr>
          <a:xfrm>
            <a:off x="495102" y="1619348"/>
            <a:ext cx="5360614" cy="3794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166DAA-7AE8-495C-B9A7-67A28B236A48}"/>
              </a:ext>
            </a:extLst>
          </p:cNvPr>
          <p:cNvGrpSpPr/>
          <p:nvPr/>
        </p:nvGrpSpPr>
        <p:grpSpPr>
          <a:xfrm>
            <a:off x="1225550" y="1619348"/>
            <a:ext cx="10363666" cy="3780692"/>
            <a:chOff x="1225550" y="1619348"/>
            <a:chExt cx="10363666" cy="37806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FF2DF3-737B-4926-950C-63A683847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2" t="2449" r="4578" b="3082"/>
            <a:stretch/>
          </p:blipFill>
          <p:spPr>
            <a:xfrm>
              <a:off x="6187441" y="1619348"/>
              <a:ext cx="5401775" cy="378069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576E49-3CC5-416C-9014-02E4724B8761}"/>
                </a:ext>
              </a:extLst>
            </p:cNvPr>
            <p:cNvSpPr/>
            <p:nvPr/>
          </p:nvSpPr>
          <p:spPr>
            <a:xfrm>
              <a:off x="1225550" y="3968750"/>
              <a:ext cx="4370388" cy="834712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D5AAF90-282A-4D82-B594-F639DFA5B97A}"/>
                </a:ext>
              </a:extLst>
            </p:cNvPr>
            <p:cNvCxnSpPr>
              <a:cxnSpLocks/>
            </p:cNvCxnSpPr>
            <p:nvPr/>
          </p:nvCxnSpPr>
          <p:spPr>
            <a:xfrm>
              <a:off x="5562600" y="4762500"/>
              <a:ext cx="790575" cy="55245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7648846-8AF9-4D56-ACF4-566F89174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600" y="1757363"/>
              <a:ext cx="790575" cy="2236788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Google Shape;173;gd9c6c8c56a_0_23">
            <a:extLst>
              <a:ext uri="{FF2B5EF4-FFF2-40B4-BE49-F238E27FC236}">
                <a16:creationId xmlns:a16="http://schemas.microsoft.com/office/drawing/2014/main" id="{077D2738-F94D-4895-9BB1-3A2A854B250E}"/>
              </a:ext>
            </a:extLst>
          </p:cNvPr>
          <p:cNvSpPr txBox="1">
            <a:spLocks/>
          </p:cNvSpPr>
          <p:nvPr/>
        </p:nvSpPr>
        <p:spPr>
          <a:xfrm>
            <a:off x="838199" y="549687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400"/>
              <a:buFont typeface="Calibri"/>
              <a:buNone/>
            </a:pPr>
            <a:r>
              <a:rPr lang="en-US" sz="3600" dirty="0"/>
              <a:t>Non-damped varying amplitude</a:t>
            </a:r>
          </a:p>
          <a:p>
            <a:pPr algn="ctr">
              <a:spcBef>
                <a:spcPts val="0"/>
              </a:spcBef>
              <a:buClr>
                <a:schemeClr val="lt1"/>
              </a:buClr>
              <a:buSzPts val="4400"/>
              <a:buFont typeface="Calibri"/>
              <a:buNone/>
            </a:pPr>
            <a:r>
              <a:rPr lang="en-US" sz="3600" dirty="0"/>
              <a:t>Fluctuations around the deterministic equilibrium</a:t>
            </a:r>
          </a:p>
        </p:txBody>
      </p:sp>
    </p:spTree>
    <p:extLst>
      <p:ext uri="{BB962C8B-B14F-4D97-AF65-F5344CB8AC3E}">
        <p14:creationId xmlns:p14="http://schemas.microsoft.com/office/powerpoint/2010/main" val="43518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Google Shape;203;g7aece4544f_0_1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979100" y="2804112"/>
                <a:ext cx="10233800" cy="860354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400" dirty="0">
                    <a:ea typeface="Times New Roman"/>
                    <a:cs typeface="Times New Roman"/>
                    <a:sym typeface="Times New Roman"/>
                  </a:rPr>
                  <a:t>What happens in the limit</a:t>
                </a:r>
                <a:r>
                  <a:rPr lang="en-US" sz="54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𝑁</m:t>
                    </m:r>
                    <m:r>
                      <a:rPr lang="en-US" sz="5400" b="0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→</m:t>
                    </m:r>
                    <m:r>
                      <a:rPr lang="en-US" sz="5400" b="0" i="1" dirty="0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∞</m:t>
                    </m:r>
                  </m:oMath>
                </a14:m>
                <a:r>
                  <a:rPr lang="en-US" sz="5400" dirty="0"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</a:p>
              <a:p>
                <a:pPr marL="0" lvl="0" indent="0" algn="ctr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sz="4400" dirty="0"/>
              </a:p>
            </p:txBody>
          </p:sp>
        </mc:Choice>
        <mc:Fallback xmlns="">
          <p:sp>
            <p:nvSpPr>
              <p:cNvPr id="203" name="Google Shape;203;g7aece4544f_0_1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9100" y="2804112"/>
                <a:ext cx="10233800" cy="8603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6A01-6FC9-40FD-96A6-A65B2B01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37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b="0" dirty="0">
                <a:latin typeface="+mj-lt"/>
              </a:rPr>
              <a:t>The Thermodynamic </a:t>
            </a:r>
            <a:r>
              <a:rPr lang="en-US" dirty="0"/>
              <a:t>L</a:t>
            </a:r>
            <a:r>
              <a:rPr lang="en-US" b="0" dirty="0">
                <a:latin typeface="+mj-lt"/>
              </a:rPr>
              <a:t>imit</a:t>
            </a:r>
            <a:endParaRPr lang="en-US" sz="4400" dirty="0"/>
          </a:p>
        </p:txBody>
      </p:sp>
      <p:pic>
        <p:nvPicPr>
          <p:cNvPr id="4" name="Limit-for-Stochastic-SIR-model-N (1)">
            <a:hlinkClick r:id="" action="ppaction://media"/>
            <a:extLst>
              <a:ext uri="{FF2B5EF4-FFF2-40B4-BE49-F238E27FC236}">
                <a16:creationId xmlns:a16="http://schemas.microsoft.com/office/drawing/2014/main" id="{30CEE85B-E06B-4361-BBE6-94D7A5119B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681" r="7863"/>
          <a:stretch/>
        </p:blipFill>
        <p:spPr>
          <a:xfrm>
            <a:off x="2226364" y="1179286"/>
            <a:ext cx="7722705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137AD-3B8B-42CB-96DA-C0C9B6D63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133" y="5985659"/>
            <a:ext cx="1384217" cy="2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8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028F-CCA8-4B19-BF84-A28A8435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86444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C5DA-6AEC-4858-8F63-A98A30B8F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6643"/>
            <a:ext cx="10515600" cy="181872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ym typeface="Wingdings" pitchFamily="2" charset="2"/>
              </a:rPr>
              <a:t>When considering demography, the number of infected individuals stabilizes/oscillates around a nonzero value.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ym typeface="Wingdings" pitchFamily="2" charset="2"/>
              </a:rPr>
              <a:t>Amplitude of oscillations of the stochastic model – non damped. 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EE92A-B5B6-6746-877A-0881B87F4C0F}"/>
              </a:ext>
            </a:extLst>
          </p:cNvPr>
          <p:cNvSpPr txBox="1"/>
          <p:nvPr/>
        </p:nvSpPr>
        <p:spPr>
          <a:xfrm>
            <a:off x="2057400" y="200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4EEACA-BFC8-45FC-AF27-6F1EE07D42E8}"/>
              </a:ext>
            </a:extLst>
          </p:cNvPr>
          <p:cNvSpPr txBox="1">
            <a:spLocks/>
          </p:cNvSpPr>
          <p:nvPr/>
        </p:nvSpPr>
        <p:spPr>
          <a:xfrm>
            <a:off x="838200" y="1069473"/>
            <a:ext cx="10515600" cy="637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Deterministic model – simplified , less realistic , good for large sample groups.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E26608E-7870-4725-8399-8D9EC3A1DB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99473"/>
                <a:ext cx="10515600" cy="7835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n-US"/>
                </a:defPPr>
                <a:lvl1pPr marL="228600" indent="-228600" defTabSz="9144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1pPr>
                <a:lvl2pPr marL="6858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2pPr>
                <a:lvl3pPr marL="11430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3pPr>
                <a:lvl4pPr marL="16002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4pPr>
                <a:lvl5pPr marL="20574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5pPr>
                <a:lvl6pPr marL="25146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can be reduced by changing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E26608E-7870-4725-8399-8D9EC3A1D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9473"/>
                <a:ext cx="10515600" cy="7835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D1FADB-DE73-40DB-9717-E8C9AD27ED73}"/>
              </a:ext>
            </a:extLst>
          </p:cNvPr>
          <p:cNvSpPr txBox="1">
            <a:spLocks/>
          </p:cNvSpPr>
          <p:nvPr/>
        </p:nvSpPr>
        <p:spPr>
          <a:xfrm>
            <a:off x="838200" y="2583058"/>
            <a:ext cx="10515600" cy="839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 defTabSz="9144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Even when considering just a few DOF we get interesting predictions.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F887D0-5BA3-4E3C-ADEA-66A3907281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338009"/>
                <a:ext cx="10515600" cy="8390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n-US"/>
                </a:defPPr>
                <a:lvl1pPr marL="228600" indent="-228600" defTabSz="914400">
                  <a:lnSpc>
                    <a:spcPct val="15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1pPr>
                <a:lvl2pPr marL="6858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2pPr>
                <a:lvl3pPr marL="11430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3pPr>
                <a:lvl4pPr marL="16002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4pPr>
                <a:lvl5pPr marL="20574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5pPr>
                <a:lvl6pPr marL="25146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 defTabSz="9144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   ⇒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    Stochastic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 Deterministic.</a:t>
                </a:r>
                <a:r>
                  <a:rPr lang="en-US" dirty="0"/>
                  <a:t> </a:t>
                </a:r>
                <a:endParaRPr lang="en-US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7F887D0-5BA3-4E3C-ADEA-66A390728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38009"/>
                <a:ext cx="10515600" cy="83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1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3FF1F-4451-48D9-8596-C2B382D19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9F17-BBE3-4805-B748-80C079DD6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1744305"/>
            <a:ext cx="1119402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Greenwood P.E., Gordillo L.F. (2009) Stochastic Epidemic Modeling. In: </a:t>
            </a:r>
            <a:r>
              <a:rPr lang="en-US" sz="2400" dirty="0" err="1"/>
              <a:t>Chowell</a:t>
            </a:r>
            <a:r>
              <a:rPr lang="en-US" sz="2400" dirty="0"/>
              <a:t> G., Hyman J.M., Bettencourt L.M.A., Castillo-Chavez C. (eds) Mathematical and Statistical Estimation Approaches in Epidemiology. Springer, Dordrecht.</a:t>
            </a:r>
          </a:p>
          <a:p>
            <a:r>
              <a:rPr lang="en-US" sz="2400" dirty="0" err="1"/>
              <a:t>Chunyan</a:t>
            </a:r>
            <a:r>
              <a:rPr lang="en-US" sz="2400" dirty="0"/>
              <a:t> J., Daqing J. (2014) Threshold behaviour of a stochastic SIR model. In: Applied Mathematical Modelling.</a:t>
            </a:r>
          </a:p>
          <a:p>
            <a:r>
              <a:rPr lang="en-US" sz="2400" dirty="0"/>
              <a:t> Stochastic SIR model with Python. </a:t>
            </a:r>
            <a:r>
              <a:rPr lang="en-US" sz="2400" dirty="0" err="1"/>
              <a:t>epirecipes</a:t>
            </a:r>
            <a:r>
              <a:rPr lang="en-US" sz="2400" dirty="0"/>
              <a:t>: A cookbook of epidemiological models in R, Python, Julia and more. </a:t>
            </a:r>
            <a:r>
              <a:rPr lang="en-US" sz="2400" dirty="0">
                <a:hlinkClick r:id="rId3"/>
              </a:rPr>
              <a:t>http://epirecip.es/epicookbook/chapters/sir-stochastic-discretestate-discretetime/python</a:t>
            </a:r>
            <a:endParaRPr lang="en-US" sz="2400" dirty="0"/>
          </a:p>
          <a:p>
            <a:r>
              <a:rPr lang="en-US" sz="2400" dirty="0"/>
              <a:t>The SIR epidemic model. Learning Scientific Programming with Python. </a:t>
            </a:r>
            <a:r>
              <a:rPr lang="en-US" sz="2400" dirty="0">
                <a:hlinkClick r:id="rId4"/>
              </a:rPr>
              <a:t>https://scipython.com/book/chapter-8-scipy/additional-examples/the-sir-epidemic-model/</a:t>
            </a: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1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Importance of SIR Model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F0991-0703-4949-BD4A-D57D438B4C67}"/>
              </a:ext>
            </a:extLst>
          </p:cNvPr>
          <p:cNvSpPr txBox="1"/>
          <p:nvPr/>
        </p:nvSpPr>
        <p:spPr>
          <a:xfrm>
            <a:off x="516834" y="2891620"/>
            <a:ext cx="11675166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long will the pandemic stay with us?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4CCAF-4321-4438-A771-CDEE5B3E2EAC}"/>
              </a:ext>
            </a:extLst>
          </p:cNvPr>
          <p:cNvSpPr txBox="1"/>
          <p:nvPr/>
        </p:nvSpPr>
        <p:spPr>
          <a:xfrm>
            <a:off x="516832" y="3760300"/>
            <a:ext cx="1167516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What is the best way to reduce the impact of it?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34177-C840-47F2-81D7-0D527097DDAB}"/>
              </a:ext>
            </a:extLst>
          </p:cNvPr>
          <p:cNvSpPr txBox="1"/>
          <p:nvPr/>
        </p:nvSpPr>
        <p:spPr>
          <a:xfrm>
            <a:off x="505458" y="4629932"/>
            <a:ext cx="11675168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What is the basic reproduction number of the disease?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C03D9-B0BB-479B-989B-3FFF34D2FE5F}"/>
              </a:ext>
            </a:extLst>
          </p:cNvPr>
          <p:cNvSpPr txBox="1"/>
          <p:nvPr/>
        </p:nvSpPr>
        <p:spPr>
          <a:xfrm>
            <a:off x="516832" y="2064880"/>
            <a:ext cx="11663793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people are going to get infected?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990673D-93FA-4A3C-BE86-0F21F6CF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021" y="1027906"/>
            <a:ext cx="1320168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5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>
                <a:latin typeface="+mn-lt"/>
              </a:rPr>
              <a:t>Deterministic</a:t>
            </a:r>
            <a:r>
              <a:rPr lang="en-US" b="1" dirty="0">
                <a:latin typeface="+mn-lt"/>
              </a:rPr>
              <a:t> </a:t>
            </a:r>
            <a:r>
              <a:rPr lang="en-US" sz="5300" dirty="0">
                <a:latin typeface="+mn-lt"/>
              </a:rPr>
              <a:t>SIR M</a:t>
            </a:r>
            <a:r>
              <a:rPr lang="en-US" dirty="0">
                <a:latin typeface="+mn-lt"/>
              </a:rPr>
              <a:t>odel</a:t>
            </a:r>
            <a:endParaRPr dirty="0">
              <a:latin typeface="+mn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6BB1D8-A0C3-41DA-BC0C-18DD5124B07E}"/>
              </a:ext>
            </a:extLst>
          </p:cNvPr>
          <p:cNvCxnSpPr>
            <a:stCxn id="2" idx="3"/>
            <a:endCxn id="16" idx="1"/>
          </p:cNvCxnSpPr>
          <p:nvPr/>
        </p:nvCxnSpPr>
        <p:spPr>
          <a:xfrm>
            <a:off x="3063540" y="3644283"/>
            <a:ext cx="1776274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B89BE2-9F0B-43B7-B8C7-1AB1D86BC0C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310970" y="3644283"/>
            <a:ext cx="2001404" cy="0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D4E9F-6498-4609-A12A-09AF7F4BBB9D}"/>
                  </a:ext>
                </a:extLst>
              </p:cNvPr>
              <p:cNvSpPr txBox="1"/>
              <p:nvPr/>
            </p:nvSpPr>
            <p:spPr>
              <a:xfrm>
                <a:off x="3275936" y="3019979"/>
                <a:ext cx="1413163" cy="559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𝒅𝑺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𝑰𝑺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den>
                      </m:f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0D4E9F-6498-4609-A12A-09AF7F4BB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936" y="3019979"/>
                <a:ext cx="1413163" cy="559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F944D8-077A-43CC-A290-12AB436F047A}"/>
                  </a:ext>
                </a:extLst>
              </p:cNvPr>
              <p:cNvSpPr txBox="1"/>
              <p:nvPr/>
            </p:nvSpPr>
            <p:spPr>
              <a:xfrm>
                <a:off x="7503491" y="3019978"/>
                <a:ext cx="1707284" cy="560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𝒅𝑰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𝑰𝑺</m:t>
                          </m:r>
                        </m:num>
                        <m:den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𝑵</m:t>
                          </m:r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𝜸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F944D8-077A-43CC-A290-12AB436F0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491" y="3019978"/>
                <a:ext cx="1707284" cy="560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B7DF1F-5C51-4398-9FCF-7656251B83B8}"/>
                  </a:ext>
                </a:extLst>
              </p:cNvPr>
              <p:cNvSpPr txBox="1"/>
              <p:nvPr/>
            </p:nvSpPr>
            <p:spPr>
              <a:xfrm>
                <a:off x="718127" y="5082376"/>
                <a:ext cx="10430164" cy="1478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+mj-cs"/>
                      </a:rPr>
                      <m:t>𝛽</m:t>
                    </m:r>
                  </m:oMath>
                </a14:m>
                <a:r>
                  <a:rPr lang="en-US" dirty="0">
                    <a:cs typeface="+mj-cs"/>
                  </a:rPr>
                  <a:t> is the </a:t>
                </a:r>
                <a:r>
                  <a:rPr lang="en-US" u="sng" dirty="0">
                    <a:cs typeface="+mj-cs"/>
                  </a:rPr>
                  <a:t>average</a:t>
                </a:r>
                <a:r>
                  <a:rPr lang="en-US" dirty="0">
                    <a:cs typeface="+mj-cs"/>
                  </a:rPr>
                  <a:t> number of people one person infects per day.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+mj-cs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+mj-cs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+mj-cs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cs typeface="+mj-cs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cs typeface="+mj-cs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dirty="0">
                    <a:cs typeface="+mj-cs"/>
                  </a:rPr>
                  <a:t> where D is the </a:t>
                </a:r>
                <a:r>
                  <a:rPr lang="en-US" u="sng" dirty="0">
                    <a:cs typeface="+mj-cs"/>
                  </a:rPr>
                  <a:t>average</a:t>
                </a:r>
                <a:r>
                  <a:rPr lang="en-US" dirty="0">
                    <a:cs typeface="+mj-cs"/>
                  </a:rPr>
                  <a:t> number of sickness days before recovery.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dirty="0">
                  <a:cs typeface="+mj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7B7DF1F-5C51-4398-9FCF-7656251B8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27" y="5082376"/>
                <a:ext cx="10430164" cy="1478546"/>
              </a:xfrm>
              <a:prstGeom prst="rect">
                <a:avLst/>
              </a:prstGeom>
              <a:blipFill>
                <a:blip r:embed="rId5"/>
                <a:stretch>
                  <a:fillRect l="-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C5D34-60CE-45A1-BBC0-A536F8A3DA6B}"/>
                  </a:ext>
                </a:extLst>
              </p:cNvPr>
              <p:cNvSpPr txBox="1"/>
              <p:nvPr/>
            </p:nvSpPr>
            <p:spPr>
              <a:xfrm>
                <a:off x="4097441" y="1624563"/>
                <a:ext cx="3671536" cy="881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𝑐𝑜𝑛𝑠𝑡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C5D34-60CE-45A1-BBC0-A536F8A3D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441" y="1624563"/>
                <a:ext cx="3671536" cy="881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108DE92-BD1E-44BF-ADBD-BF9DA9CC3CAB}"/>
              </a:ext>
            </a:extLst>
          </p:cNvPr>
          <p:cNvGrpSpPr/>
          <p:nvPr/>
        </p:nvGrpSpPr>
        <p:grpSpPr>
          <a:xfrm>
            <a:off x="604426" y="2805343"/>
            <a:ext cx="2459114" cy="1677879"/>
            <a:chOff x="604426" y="2805343"/>
            <a:chExt cx="2459114" cy="167787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5A6636-F3F6-457B-A8D5-7D428F71DC9C}"/>
                </a:ext>
              </a:extLst>
            </p:cNvPr>
            <p:cNvSpPr/>
            <p:nvPr/>
          </p:nvSpPr>
          <p:spPr>
            <a:xfrm>
              <a:off x="604426" y="2805343"/>
              <a:ext cx="2459114" cy="1677879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  <a:effectLst>
              <a:outerShdw blurRad="508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Susceptible</a:t>
              </a:r>
            </a:p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C70402-FCFB-4525-A6E1-BEF52D9EFB38}"/>
                    </a:ext>
                  </a:extLst>
                </p:cNvPr>
                <p:cNvSpPr txBox="1"/>
                <p:nvPr/>
              </p:nvSpPr>
              <p:spPr>
                <a:xfrm>
                  <a:off x="1615986" y="3764503"/>
                  <a:ext cx="438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C70402-FCFB-4525-A6E1-BEF52D9EFB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986" y="3764503"/>
                  <a:ext cx="438912" cy="461665"/>
                </a:xfrm>
                <a:prstGeom prst="rect">
                  <a:avLst/>
                </a:prstGeom>
                <a:blipFill>
                  <a:blip r:embed="rId7"/>
                  <a:stretch>
                    <a:fillRect l="-38889" r="-34722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90D206-2163-41A6-A3C0-857F5EF44151}"/>
              </a:ext>
            </a:extLst>
          </p:cNvPr>
          <p:cNvGrpSpPr/>
          <p:nvPr/>
        </p:nvGrpSpPr>
        <p:grpSpPr>
          <a:xfrm>
            <a:off x="4839814" y="2805343"/>
            <a:ext cx="2459114" cy="1677879"/>
            <a:chOff x="4839814" y="2805343"/>
            <a:chExt cx="2459114" cy="167787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751D21-4F66-451B-BC12-582A73261B16}"/>
                </a:ext>
              </a:extLst>
            </p:cNvPr>
            <p:cNvSpPr/>
            <p:nvPr/>
          </p:nvSpPr>
          <p:spPr>
            <a:xfrm>
              <a:off x="4839814" y="2805343"/>
              <a:ext cx="2459114" cy="1677879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bg1"/>
              </a:solidFill>
            </a:ln>
            <a:effectLst>
              <a:outerShdw blurRad="508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Infected</a:t>
              </a:r>
            </a:p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E1E40A1-EBC9-48F0-AB9D-7531BFD751D7}"/>
                    </a:ext>
                  </a:extLst>
                </p:cNvPr>
                <p:cNvSpPr txBox="1"/>
                <p:nvPr/>
              </p:nvSpPr>
              <p:spPr>
                <a:xfrm>
                  <a:off x="5867400" y="3793576"/>
                  <a:ext cx="438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E1E40A1-EBC9-48F0-AB9D-7531BFD75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7400" y="3793576"/>
                  <a:ext cx="438912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33333" r="-27778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39227A-FB41-458B-B0E4-993449767304}"/>
              </a:ext>
            </a:extLst>
          </p:cNvPr>
          <p:cNvGrpSpPr/>
          <p:nvPr/>
        </p:nvGrpSpPr>
        <p:grpSpPr>
          <a:xfrm>
            <a:off x="9312374" y="2805343"/>
            <a:ext cx="2459114" cy="1677879"/>
            <a:chOff x="9312374" y="2805343"/>
            <a:chExt cx="2459114" cy="16778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FFB8C7-7B4C-44F2-8604-9A0D8BC0544E}"/>
                </a:ext>
              </a:extLst>
            </p:cNvPr>
            <p:cNvSpPr/>
            <p:nvPr/>
          </p:nvSpPr>
          <p:spPr>
            <a:xfrm>
              <a:off x="9312374" y="2805343"/>
              <a:ext cx="2459114" cy="1677879"/>
            </a:xfrm>
            <a:prstGeom prst="rect">
              <a:avLst/>
            </a:prstGeom>
            <a:solidFill>
              <a:srgbClr val="00B050"/>
            </a:solidFill>
            <a:ln w="38100">
              <a:solidFill>
                <a:schemeClr val="bg1"/>
              </a:solidFill>
            </a:ln>
            <a:effectLst>
              <a:outerShdw blurRad="50800" dist="38100" sx="105000" sy="105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Recovered</a:t>
              </a:r>
            </a:p>
            <a:p>
              <a:pPr algn="ctr"/>
              <a:endParaRPr 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2F912B1-66CF-442F-BD2D-C3DC1AC2645F}"/>
                    </a:ext>
                  </a:extLst>
                </p:cNvPr>
                <p:cNvSpPr txBox="1"/>
                <p:nvPr/>
              </p:nvSpPr>
              <p:spPr>
                <a:xfrm>
                  <a:off x="10393680" y="3846800"/>
                  <a:ext cx="4389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2F912B1-66CF-442F-BD2D-C3DC1AC26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3680" y="3846800"/>
                  <a:ext cx="438912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43056" r="-38889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7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06DC-73D6-9A43-880D-1E809B7E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L" dirty="0"/>
              <a:t>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00A85-D8A2-C34C-8320-BB7CD801C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8670"/>
            <a:ext cx="11805920" cy="485774"/>
          </a:xfrm>
        </p:spPr>
        <p:txBody>
          <a:bodyPr>
            <a:normAutofit/>
          </a:bodyPr>
          <a:lstStyle/>
          <a:p>
            <a:r>
              <a:rPr lang="en-US" dirty="0"/>
              <a:t>   </a:t>
            </a:r>
            <a:r>
              <a:rPr lang="en-IL" dirty="0"/>
              <a:t>Homogenous population - same probability to get infected.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0E53D65-DCA5-0849-9B93-5D9EBA1E1D56}"/>
                  </a:ext>
                </a:extLst>
              </p:cNvPr>
              <p:cNvSpPr/>
              <p:nvPr/>
            </p:nvSpPr>
            <p:spPr>
              <a:xfrm>
                <a:off x="304800" y="2077592"/>
                <a:ext cx="1195832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nly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 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one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 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disease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 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in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 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the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 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system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.</m:t>
                    </m:r>
                  </m:oMath>
                </a14:m>
                <a:endParaRPr lang="en-IL" sz="2800" dirty="0">
                  <a:gradFill>
                    <a:gsLst>
                      <a:gs pos="34000">
                        <a:schemeClr val="tx1">
                          <a:lumMod val="93000"/>
                        </a:schemeClr>
                      </a:gs>
                      <a:gs pos="0">
                        <a:schemeClr val="bg1">
                          <a:lumMod val="25000"/>
                          <a:lumOff val="75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4800000" scaled="0"/>
                  </a:gra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0E53D65-DCA5-0849-9B93-5D9EBA1E1D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77592"/>
                <a:ext cx="1195832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3E693E-6E14-E349-A9A3-C1581FE3EBE3}"/>
                  </a:ext>
                </a:extLst>
              </p:cNvPr>
              <p:cNvSpPr/>
              <p:nvPr/>
            </p:nvSpPr>
            <p:spPr>
              <a:xfrm>
                <a:off x="304799" y="3812625"/>
                <a:ext cx="1188719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Each</m:t>
                    </m:r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 </m:t>
                    </m:r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ind</m:t>
                    </m:r>
                    <m:r>
                      <m:rPr>
                        <m:nor/>
                      </m:rPr>
                      <a:rPr lang="en-US" sz="2800" b="0" i="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i</m:t>
                    </m:r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vidual</m:t>
                    </m:r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 </m:t>
                    </m:r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can</m:t>
                    </m:r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 </m:t>
                    </m:r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be</m:t>
                    </m:r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 </m:t>
                    </m:r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infected</m:t>
                    </m:r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 </m:t>
                    </m:r>
                    <m:r>
                      <m:rPr>
                        <m:nor/>
                      </m:rPr>
                      <a:rPr lang="en-IL" sz="280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once</m:t>
                    </m:r>
                    <m:r>
                      <m:rPr>
                        <m:nor/>
                      </m:rPr>
                      <a:rPr lang="en-US" sz="2800" b="0" i="0" dirty="0" smtClean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.</m:t>
                    </m:r>
                    <m:r>
                      <m:rPr>
                        <m:nor/>
                      </m:rPr>
                      <a:rPr lang="en-IL" sz="2800" dirty="0">
                        <a:gradFill>
                          <a:gsLst>
                            <a:gs pos="34000">
                              <a:schemeClr val="tx1">
                                <a:lumMod val="93000"/>
                              </a:schemeClr>
                            </a:gs>
                            <a:gs pos="0">
                              <a:schemeClr val="bg1">
                                <a:lumMod val="25000"/>
                                <a:lumOff val="75000"/>
                              </a:schemeClr>
                            </a:gs>
                            <a:gs pos="100000">
                              <a:schemeClr val="tx2">
                                <a:lumMod val="0"/>
                                <a:lumOff val="100000"/>
                              </a:schemeClr>
                            </a:gs>
                          </a:gsLst>
                          <a:lin ang="4800000" scaled="0"/>
                        </a:gradFill>
                      </a:rPr>
                      <m:t> </m:t>
                    </m:r>
                  </m:oMath>
                </a14:m>
                <a:endParaRPr lang="en-IL" sz="2800" dirty="0">
                  <a:gradFill>
                    <a:gsLst>
                      <a:gs pos="34000">
                        <a:schemeClr val="tx1">
                          <a:lumMod val="93000"/>
                        </a:schemeClr>
                      </a:gs>
                      <a:gs pos="0">
                        <a:schemeClr val="bg1">
                          <a:lumMod val="25000"/>
                          <a:lumOff val="75000"/>
                        </a:schemeClr>
                      </a:gs>
                      <a:gs pos="100000">
                        <a:schemeClr val="tx2">
                          <a:lumMod val="0"/>
                          <a:lumOff val="100000"/>
                        </a:schemeClr>
                      </a:gs>
                    </a:gsLst>
                    <a:lin ang="4800000" scaled="0"/>
                  </a:gra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3E693E-6E14-E349-A9A3-C1581FE3E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3812625"/>
                <a:ext cx="118871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1C76108-0953-584F-BEFC-9295F23F5B76}"/>
              </a:ext>
            </a:extLst>
          </p:cNvPr>
          <p:cNvSpPr/>
          <p:nvPr/>
        </p:nvSpPr>
        <p:spPr>
          <a:xfrm>
            <a:off x="304799" y="4683866"/>
            <a:ext cx="1188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N</a:t>
            </a:r>
            <a:r>
              <a:rPr lang="en-IL" sz="28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o latent period. </a:t>
            </a:r>
          </a:p>
        </p:txBody>
      </p:sp>
    </p:spTree>
    <p:extLst>
      <p:ext uri="{BB962C8B-B14F-4D97-AF65-F5344CB8AC3E}">
        <p14:creationId xmlns:p14="http://schemas.microsoft.com/office/powerpoint/2010/main" val="35029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Basic Reproduction Number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8D35E30-82C7-49F1-BC7A-1CEC5F5F9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4135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𝑝𝑒𝑜𝑝𝑙𝑒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𝑖𝑛𝑓𝑒𝑐𝑡𝑒𝑑</m:t>
                              </m:r>
                            </m:e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𝑝𝑒𝑟𝑠𝑜𝑛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𝑑𝑎𝑦</m:t>
                              </m:r>
                            </m:e>
                          </m:eqAr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𝑟𝑒𝑐𝑜𝑣𝑒𝑟𝑦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4400" b="0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8D35E30-82C7-49F1-BC7A-1CEC5F5F9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41358"/>
              </a:xfrm>
              <a:blipFill>
                <a:blip r:embed="rId3"/>
                <a:stretch>
                  <a:fillRect t="-84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A63C3FF-AA8E-43FE-B081-330B32ECCB8C}"/>
              </a:ext>
            </a:extLst>
          </p:cNvPr>
          <p:cNvSpPr txBox="1"/>
          <p:nvPr/>
        </p:nvSpPr>
        <p:spPr>
          <a:xfrm>
            <a:off x="838200" y="5219002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6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rPr>
              <a:t>How do we regulate 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C450BA-D4F2-4495-A962-6164B0B8B28E}"/>
                  </a:ext>
                </a:extLst>
              </p:cNvPr>
              <p:cNvSpPr txBox="1"/>
              <p:nvPr/>
            </p:nvSpPr>
            <p:spPr>
              <a:xfrm>
                <a:off x="4000870" y="4492468"/>
                <a:ext cx="41902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indent="0">
                  <a:buNone/>
                  <a:defRPr sz="28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- Endemic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C450BA-D4F2-4495-A962-6164B0B8B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870" y="4492468"/>
                <a:ext cx="419026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43950-C2C3-4572-AA51-7FBC4158693D}"/>
                  </a:ext>
                </a:extLst>
              </p:cNvPr>
              <p:cNvSpPr txBox="1"/>
              <p:nvPr/>
            </p:nvSpPr>
            <p:spPr>
              <a:xfrm>
                <a:off x="4000870" y="3845446"/>
                <a:ext cx="41902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indent="0">
                  <a:buNone/>
                  <a:defRPr sz="28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he-I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he-IL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- Pandemic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43950-C2C3-4572-AA51-7FBC41586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870" y="3845446"/>
                <a:ext cx="419026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061C2-96AC-46C7-A530-93AFC54364A3}"/>
                  </a:ext>
                </a:extLst>
              </p:cNvPr>
              <p:cNvSpPr txBox="1"/>
              <p:nvPr/>
            </p:nvSpPr>
            <p:spPr>
              <a:xfrm>
                <a:off x="556334" y="1522368"/>
                <a:ext cx="110793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/>
                  <a:t>Does quarantine affect 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5400" dirty="0"/>
                  <a:t> or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5400" dirty="0"/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C061C2-96AC-46C7-A530-93AFC543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34" y="1522368"/>
                <a:ext cx="11079331" cy="923330"/>
              </a:xfrm>
              <a:prstGeom prst="rect">
                <a:avLst/>
              </a:prstGeom>
              <a:blipFill>
                <a:blip r:embed="rId2"/>
                <a:stretch>
                  <a:fillRect t="-17881" b="-40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9E11628-2F08-4858-84E6-D22D53999966}"/>
                  </a:ext>
                </a:extLst>
              </p:cNvPr>
              <p:cNvSpPr/>
              <p:nvPr/>
            </p:nvSpPr>
            <p:spPr>
              <a:xfrm>
                <a:off x="2088539" y="3213507"/>
                <a:ext cx="3483864" cy="2093976"/>
              </a:xfrm>
              <a:prstGeom prst="rect">
                <a:avLst/>
              </a:prstGeom>
              <a:solidFill>
                <a:srgbClr val="00B05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9E11628-2F08-4858-84E6-D22D53999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39" y="3213507"/>
                <a:ext cx="3483864" cy="20939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ED0039-2977-43A0-A0DA-376A82216E4C}"/>
                  </a:ext>
                </a:extLst>
              </p:cNvPr>
              <p:cNvSpPr/>
              <p:nvPr/>
            </p:nvSpPr>
            <p:spPr>
              <a:xfrm>
                <a:off x="6262322" y="3213507"/>
                <a:ext cx="3483864" cy="209397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1ED0039-2977-43A0-A0DA-376A82216E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322" y="3213507"/>
                <a:ext cx="3483864" cy="2093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6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7;p5">
            <a:extLst>
              <a:ext uri="{FF2B5EF4-FFF2-40B4-BE49-F238E27FC236}">
                <a16:creationId xmlns:a16="http://schemas.microsoft.com/office/drawing/2014/main" id="{F979698C-F3F3-4532-859E-C1429B6242CD}"/>
              </a:ext>
            </a:extLst>
          </p:cNvPr>
          <p:cNvSpPr txBox="1">
            <a:spLocks/>
          </p:cNvSpPr>
          <p:nvPr/>
        </p:nvSpPr>
        <p:spPr>
          <a:xfrm>
            <a:off x="523784" y="117748"/>
            <a:ext cx="108485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400"/>
              <a:buFont typeface="Calibri"/>
              <a:buNone/>
            </a:pPr>
            <a:r>
              <a:rPr lang="en-US" sz="4000" dirty="0"/>
              <a:t>“Typical” Pandemic Graph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B99BC2-3438-4F0D-A9A3-35883FDD0D19}"/>
              </a:ext>
            </a:extLst>
          </p:cNvPr>
          <p:cNvGrpSpPr/>
          <p:nvPr/>
        </p:nvGrpSpPr>
        <p:grpSpPr>
          <a:xfrm>
            <a:off x="2262378" y="1443311"/>
            <a:ext cx="7667244" cy="5111496"/>
            <a:chOff x="1882140" y="1341120"/>
            <a:chExt cx="7667244" cy="511149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D10EC4A-9D5F-495A-B820-DA28864B8895}"/>
                </a:ext>
              </a:extLst>
            </p:cNvPr>
            <p:cNvGrpSpPr/>
            <p:nvPr/>
          </p:nvGrpSpPr>
          <p:grpSpPr>
            <a:xfrm>
              <a:off x="1882140" y="1341120"/>
              <a:ext cx="7667244" cy="5111496"/>
              <a:chOff x="1882140" y="1341120"/>
              <a:chExt cx="7667244" cy="511149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0A0331E-F6E7-4541-8C74-B95924970789}"/>
                  </a:ext>
                </a:extLst>
              </p:cNvPr>
              <p:cNvGrpSpPr/>
              <p:nvPr/>
            </p:nvGrpSpPr>
            <p:grpSpPr>
              <a:xfrm>
                <a:off x="1882140" y="1341120"/>
                <a:ext cx="7667244" cy="5111496"/>
                <a:chOff x="1882140" y="1341120"/>
                <a:chExt cx="7667244" cy="5111496"/>
              </a:xfrm>
            </p:grpSpPr>
            <p:pic>
              <p:nvPicPr>
                <p:cNvPr id="5" name="Picture 4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4532F1B0-7C0E-402F-B4BC-BB15B1373F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82140" y="1341120"/>
                  <a:ext cx="7667244" cy="5111496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81BA335-714D-40D9-BB9E-8A8CCD91C7E1}"/>
                    </a:ext>
                  </a:extLst>
                </p:cNvPr>
                <p:cNvSpPr/>
                <p:nvPr/>
              </p:nvSpPr>
              <p:spPr>
                <a:xfrm>
                  <a:off x="2159794" y="2422477"/>
                  <a:ext cx="278606" cy="294878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752C3F06-CBF8-4207-8E66-A831A9F4CE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1236" y="3362486"/>
                  <a:ext cx="307639" cy="1066480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6070C52-836F-4A3D-86FC-3D47D11E9A56}"/>
                      </a:ext>
                    </a:extLst>
                  </p:cNvPr>
                  <p:cNvSpPr txBox="1"/>
                  <p:nvPr/>
                </p:nvSpPr>
                <p:spPr>
                  <a:xfrm>
                    <a:off x="8142324" y="1524854"/>
                    <a:ext cx="13308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  <a:latin typeface="Daytona Condensed" panose="020B0604020202020204" pitchFamily="34" charset="0"/>
                      <a:cs typeface="Browallia New" panose="020B0502040204020203" pitchFamily="34" charset="-34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6070C52-836F-4A3D-86FC-3D47D11E9A5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2324" y="1524854"/>
                    <a:ext cx="133086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8135FA-7C1D-460C-82F6-A6EC3B4B73DE}"/>
                </a:ext>
              </a:extLst>
            </p:cNvPr>
            <p:cNvSpPr txBox="1"/>
            <p:nvPr/>
          </p:nvSpPr>
          <p:spPr>
            <a:xfrm rot="16200000">
              <a:off x="1243250" y="3741763"/>
              <a:ext cx="2044702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badi" panose="020B0604020202020204" pitchFamily="34" charset="0"/>
                  <a:cs typeface="Times New Roman" panose="02020603050405020304" pitchFamily="18" charset="0"/>
                </a:rPr>
                <a:t>Normalized population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09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6117C91-BFD7-476D-A500-54602673B85E}"/>
              </a:ext>
            </a:extLst>
          </p:cNvPr>
          <p:cNvGrpSpPr/>
          <p:nvPr/>
        </p:nvGrpSpPr>
        <p:grpSpPr>
          <a:xfrm>
            <a:off x="2335800" y="1523254"/>
            <a:ext cx="7650552" cy="5072203"/>
            <a:chOff x="2335800" y="1523254"/>
            <a:chExt cx="7650552" cy="507220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174721A-068A-49FC-9707-912367619239}"/>
                </a:ext>
              </a:extLst>
            </p:cNvPr>
            <p:cNvGrpSpPr/>
            <p:nvPr/>
          </p:nvGrpSpPr>
          <p:grpSpPr>
            <a:xfrm>
              <a:off x="2335800" y="1523254"/>
              <a:ext cx="7650552" cy="5072203"/>
              <a:chOff x="2335800" y="1523254"/>
              <a:chExt cx="7650552" cy="507220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A667B4D-6A51-463C-9170-2ACCF3E2F598}"/>
                  </a:ext>
                </a:extLst>
              </p:cNvPr>
              <p:cNvGrpSpPr/>
              <p:nvPr/>
            </p:nvGrpSpPr>
            <p:grpSpPr>
              <a:xfrm>
                <a:off x="2335800" y="1523254"/>
                <a:ext cx="7650552" cy="5072203"/>
                <a:chOff x="2335800" y="1523254"/>
                <a:chExt cx="7650552" cy="5072203"/>
              </a:xfrm>
            </p:grpSpPr>
            <p:pic>
              <p:nvPicPr>
                <p:cNvPr id="3" name="Change in gamma for Beta=3">
                  <a:hlinkClick r:id="" action="ppaction://media"/>
                  <a:extLst>
                    <a:ext uri="{FF2B5EF4-FFF2-40B4-BE49-F238E27FC236}">
                      <a16:creationId xmlns:a16="http://schemas.microsoft.com/office/drawing/2014/main" id="{611949D6-C8D9-473C-870C-A7CE78014155}"/>
                    </a:ext>
                  </a:extLst>
                </p:cNvPr>
                <p:cNvPicPr>
                  <a:picLocks noChangeAspect="1"/>
                </p:cNvPicPr>
                <p:nvPr>
                  <a:videoFile r:link="rId4"/>
                  <p:extLst>
                    <p:ext uri="{DAA4B4D4-6D71-4841-9C94-3DE7FCFB9230}">
                      <p14:media xmlns:p14="http://schemas.microsoft.com/office/powerpoint/2010/main" r:embed="rId3"/>
                    </p:ext>
                  </p:extLst>
                </p:nvPr>
              </p:nvPicPr>
              <p:blipFill rotWithShape="1">
                <a:blip r:embed="rId7"/>
                <a:srcRect l="7731" r="7831"/>
                <a:stretch/>
              </p:blipFill>
              <p:spPr>
                <a:xfrm>
                  <a:off x="2335800" y="1523254"/>
                  <a:ext cx="7613964" cy="507220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A95AA007-123F-474B-A49D-667A15F426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55492" y="1690695"/>
                      <a:ext cx="13308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A95AA007-123F-474B-A49D-667A15F426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55492" y="1690695"/>
                      <a:ext cx="1330860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2D321CE-ACE5-45C9-87AE-DF35E2CCECA8}"/>
                  </a:ext>
                </a:extLst>
              </p:cNvPr>
              <p:cNvSpPr/>
              <p:nvPr/>
            </p:nvSpPr>
            <p:spPr>
              <a:xfrm>
                <a:off x="2605087" y="3098006"/>
                <a:ext cx="242887" cy="19788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FC443A9-3950-41E1-93A9-EA44410EA747}"/>
                </a:ext>
              </a:extLst>
            </p:cNvPr>
            <p:cNvSpPr txBox="1"/>
            <p:nvPr/>
          </p:nvSpPr>
          <p:spPr>
            <a:xfrm rot="16200000">
              <a:off x="1680638" y="4015404"/>
              <a:ext cx="2044702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badi" panose="020B0604020202020204" pitchFamily="34" charset="0"/>
                  <a:cs typeface="Times New Roman" panose="02020603050405020304" pitchFamily="18" charset="0"/>
                </a:rPr>
                <a:t>Normalized population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A9CA04D-52BA-40D9-8B8D-C8A59DBA903A}"/>
              </a:ext>
            </a:extLst>
          </p:cNvPr>
          <p:cNvGrpSpPr/>
          <p:nvPr/>
        </p:nvGrpSpPr>
        <p:grpSpPr>
          <a:xfrm>
            <a:off x="2335800" y="1508650"/>
            <a:ext cx="7613964" cy="5114233"/>
            <a:chOff x="2335800" y="1508650"/>
            <a:chExt cx="7613964" cy="511423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FADEFDF-FCD6-45EE-B2D0-97D666AC5A5C}"/>
                </a:ext>
              </a:extLst>
            </p:cNvPr>
            <p:cNvGrpSpPr/>
            <p:nvPr/>
          </p:nvGrpSpPr>
          <p:grpSpPr>
            <a:xfrm>
              <a:off x="2335800" y="1508650"/>
              <a:ext cx="7613964" cy="5114233"/>
              <a:chOff x="2335800" y="1508650"/>
              <a:chExt cx="7613964" cy="511423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A91D14B-28D5-4806-8FE1-87A9B7EE949A}"/>
                  </a:ext>
                </a:extLst>
              </p:cNvPr>
              <p:cNvGrpSpPr/>
              <p:nvPr/>
            </p:nvGrpSpPr>
            <p:grpSpPr>
              <a:xfrm>
                <a:off x="2335800" y="1508650"/>
                <a:ext cx="7613964" cy="5114233"/>
                <a:chOff x="2362212" y="1495118"/>
                <a:chExt cx="7613964" cy="5114233"/>
              </a:xfrm>
            </p:grpSpPr>
            <p:pic>
              <p:nvPicPr>
                <p:cNvPr id="4" name="determenistic change in beta for gamma = 1_10">
                  <a:hlinkClick r:id="" action="ppaction://media"/>
                  <a:extLst>
                    <a:ext uri="{FF2B5EF4-FFF2-40B4-BE49-F238E27FC236}">
                      <a16:creationId xmlns:a16="http://schemas.microsoft.com/office/drawing/2014/main" id="{72B748A8-6A77-4FB1-974D-C19ED8159135}"/>
                    </a:ext>
                  </a:extLst>
                </p:cNvPr>
                <p:cNvPicPr>
                  <a:picLocks noChangeAspect="1"/>
                </p:cNvPicPr>
                <p:nvPr>
                  <a:videoFile r:link="rId2"/>
                  <p:extLst>
                    <p:ext uri="{DAA4B4D4-6D71-4841-9C94-3DE7FCFB9230}">
                      <p14:media xmlns:p14="http://schemas.microsoft.com/office/powerpoint/2010/main" r:embed="rId1"/>
                    </p:ext>
                  </p:extLst>
                </p:nvPr>
              </p:nvPicPr>
              <p:blipFill rotWithShape="1">
                <a:blip r:embed="rId9"/>
                <a:srcRect l="7964" r="8292"/>
                <a:stretch/>
              </p:blipFill>
              <p:spPr>
                <a:xfrm>
                  <a:off x="2362212" y="1495118"/>
                  <a:ext cx="7613964" cy="511423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520C1147-E965-4A7B-8146-3FD392EF60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18904" y="1736405"/>
                      <a:ext cx="133086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lang="en-US" dirty="0">
                        <a:solidFill>
                          <a:schemeClr val="bg1"/>
                        </a:solidFill>
                        <a:latin typeface="Daytona Condensed" panose="020B0604020202020204" pitchFamily="34" charset="0"/>
                        <a:cs typeface="Browallia New" panose="020B0502040204020203" pitchFamily="34" charset="-34"/>
                      </a:endParaRPr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520C1147-E965-4A7B-8146-3FD392EF601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18904" y="1736405"/>
                      <a:ext cx="133086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49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95033B4-37C8-4ED7-96B3-D9AAA75E632E}"/>
                  </a:ext>
                </a:extLst>
              </p:cNvPr>
              <p:cNvSpPr/>
              <p:nvPr/>
            </p:nvSpPr>
            <p:spPr>
              <a:xfrm>
                <a:off x="2569369" y="2286000"/>
                <a:ext cx="278606" cy="328929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ADDC2-438E-42CD-9B2A-498B2738CFD1}"/>
                </a:ext>
              </a:extLst>
            </p:cNvPr>
            <p:cNvSpPr txBox="1"/>
            <p:nvPr/>
          </p:nvSpPr>
          <p:spPr>
            <a:xfrm rot="16200000">
              <a:off x="1623488" y="3843954"/>
              <a:ext cx="2044702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badi" panose="020B0604020202020204" pitchFamily="34" charset="0"/>
                  <a:cs typeface="Times New Roman" panose="02020603050405020304" pitchFamily="18" charset="0"/>
                </a:rPr>
                <a:t>Normalized population</a:t>
              </a:r>
            </a:p>
          </p:txBody>
        </p:sp>
      </p:grpSp>
      <p:sp>
        <p:nvSpPr>
          <p:cNvPr id="12" name="Google Shape;117;p5">
            <a:extLst>
              <a:ext uri="{FF2B5EF4-FFF2-40B4-BE49-F238E27FC236}">
                <a16:creationId xmlns:a16="http://schemas.microsoft.com/office/drawing/2014/main" id="{E321C65F-D2E4-4E10-A647-9BE399D67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3784" y="117748"/>
            <a:ext cx="108485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000" dirty="0"/>
              <a:t>Changing the Parameters of the Disease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pth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692</Words>
  <Application>Microsoft Office PowerPoint</Application>
  <PresentationFormat>מסך רחב</PresentationFormat>
  <Paragraphs>138</Paragraphs>
  <Slides>25</Slides>
  <Notes>12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33" baseType="lpstr">
      <vt:lpstr>Abadi</vt:lpstr>
      <vt:lpstr>Arial</vt:lpstr>
      <vt:lpstr>Calibri</vt:lpstr>
      <vt:lpstr>Cambria Math</vt:lpstr>
      <vt:lpstr>Corbel</vt:lpstr>
      <vt:lpstr>Daytona Condensed</vt:lpstr>
      <vt:lpstr>Times New Roman</vt:lpstr>
      <vt:lpstr>Depth</vt:lpstr>
      <vt:lpstr>מצגת של PowerPoint‏</vt:lpstr>
      <vt:lpstr>Overview</vt:lpstr>
      <vt:lpstr>Importance of SIR Model</vt:lpstr>
      <vt:lpstr>Deterministic SIR Model</vt:lpstr>
      <vt:lpstr>Assumptions </vt:lpstr>
      <vt:lpstr>Basic Reproduction Number</vt:lpstr>
      <vt:lpstr>מצגת של PowerPoint‏</vt:lpstr>
      <vt:lpstr>מצגת של PowerPoint‏</vt:lpstr>
      <vt:lpstr>Changing the Parameters of the Disease</vt:lpstr>
      <vt:lpstr>What Else Can Affect the Model’s Prediction?</vt:lpstr>
      <vt:lpstr>Deterministic SIR model with demography</vt:lpstr>
      <vt:lpstr>Deterministic SIR Model with Demography</vt:lpstr>
      <vt:lpstr>מצגת של PowerPoint‏</vt:lpstr>
      <vt:lpstr>Deterministic SIR Model with Demography</vt:lpstr>
      <vt:lpstr>Birth Rate Effect</vt:lpstr>
      <vt:lpstr>Birth Rate Effect</vt:lpstr>
      <vt:lpstr>Birth Rate Effect</vt:lpstr>
      <vt:lpstr>Stochastic SIR Model with Demography</vt:lpstr>
      <vt:lpstr>מצגת של PowerPoint‏</vt:lpstr>
      <vt:lpstr>מצגת של PowerPoint‏</vt:lpstr>
      <vt:lpstr>מצגת של PowerPoint‏</vt:lpstr>
      <vt:lpstr>מצגת של PowerPoint‏</vt:lpstr>
      <vt:lpstr>The Thermodynamic Limit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רז מונסונגו</dc:creator>
  <cp:lastModifiedBy>Lior Shai</cp:lastModifiedBy>
  <cp:revision>377</cp:revision>
  <dcterms:created xsi:type="dcterms:W3CDTF">2021-04-14T06:35:28Z</dcterms:created>
  <dcterms:modified xsi:type="dcterms:W3CDTF">2021-06-08T16:42:14Z</dcterms:modified>
</cp:coreProperties>
</file>